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9"/>
  </p:notesMasterIdLst>
  <p:sldIdLst>
    <p:sldId id="294" r:id="rId2"/>
    <p:sldId id="274" r:id="rId3"/>
    <p:sldId id="267" r:id="rId4"/>
    <p:sldId id="270" r:id="rId5"/>
    <p:sldId id="295" r:id="rId6"/>
    <p:sldId id="296" r:id="rId7"/>
    <p:sldId id="297" r:id="rId8"/>
  </p:sldIdLst>
  <p:sldSz cx="12192000" cy="6858000"/>
  <p:notesSz cx="6858000" cy="9144000"/>
  <p:embeddedFontLst>
    <p:embeddedFont>
      <p:font typeface="字魂105号-简雅黑" panose="02010600030101010101" charset="-122"/>
      <p:regular r:id="rId10"/>
    </p:embeddedFont>
    <p:embeddedFont>
      <p:font typeface="PT Serif" panose="020A0603040505020204" pitchFamily="18" charset="0"/>
      <p:regular r:id="rId11"/>
      <p:bold r:id="rId12"/>
      <p:italic r:id="rId13"/>
      <p:boldItalic r:id="rId14"/>
    </p:embeddedFont>
    <p:embeddedFont>
      <p:font typeface="等线" panose="02010600030101010101" pitchFamily="2" charset="-122"/>
      <p:regular r:id="rId15"/>
      <p:bold r:id="rId16"/>
    </p:embeddedFont>
  </p:embeddedFontLst>
  <p:custDataLst>
    <p:tags r:id="rId17"/>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6518A"/>
    <a:srgbClr val="3C4D63"/>
    <a:srgbClr val="2D3A4A"/>
    <a:srgbClr val="00004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88" d="100"/>
          <a:sy n="88" d="100"/>
        </p:scale>
        <p:origin x="880" y="4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4.fntdata"/><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font" Target="fonts/font3.fntdata"/><Relationship Id="rId17" Type="http://schemas.openxmlformats.org/officeDocument/2006/relationships/tags" Target="tags/tag1.xml"/><Relationship Id="rId2" Type="http://schemas.openxmlformats.org/officeDocument/2006/relationships/slide" Target="slides/slide1.xml"/><Relationship Id="rId16" Type="http://schemas.openxmlformats.org/officeDocument/2006/relationships/font" Target="fonts/font7.fntdata"/><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2.fntdata"/><Relationship Id="rId5" Type="http://schemas.openxmlformats.org/officeDocument/2006/relationships/slide" Target="slides/slide4.xml"/><Relationship Id="rId15" Type="http://schemas.openxmlformats.org/officeDocument/2006/relationships/font" Target="fonts/font6.fntdata"/><Relationship Id="rId10" Type="http://schemas.openxmlformats.org/officeDocument/2006/relationships/font" Target="fonts/font1.fntdata"/><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notesMaster" Target="notesMasters/notesMaster1.xml"/><Relationship Id="rId14" Type="http://schemas.openxmlformats.org/officeDocument/2006/relationships/font" Target="fonts/font5.fntdata"/></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列1</c:v>
                </c:pt>
              </c:strCache>
            </c:strRef>
          </c:tx>
          <c:dPt>
            <c:idx val="0"/>
            <c:bubble3D val="0"/>
            <c:spPr>
              <a:solidFill>
                <a:schemeClr val="bg2">
                  <a:lumMod val="25000"/>
                </a:schemeClr>
              </a:solidFill>
              <a:ln w="19050">
                <a:solidFill>
                  <a:schemeClr val="lt1"/>
                </a:solidFill>
              </a:ln>
              <a:effectLst/>
            </c:spPr>
            <c:extLst>
              <c:ext xmlns:c16="http://schemas.microsoft.com/office/drawing/2014/chart" uri="{C3380CC4-5D6E-409C-BE32-E72D297353CC}">
                <c16:uniqueId val="{00000005-0ECA-462D-9D3E-E3C49ED1E09A}"/>
              </c:ext>
            </c:extLst>
          </c:dPt>
          <c:dPt>
            <c:idx val="1"/>
            <c:bubble3D val="0"/>
            <c:spPr>
              <a:solidFill>
                <a:srgbClr val="2D3A4A"/>
              </a:solidFill>
              <a:ln w="19050">
                <a:solidFill>
                  <a:schemeClr val="lt1"/>
                </a:solidFill>
              </a:ln>
              <a:effectLst/>
            </c:spPr>
            <c:extLst>
              <c:ext xmlns:c16="http://schemas.microsoft.com/office/drawing/2014/chart" uri="{C3380CC4-5D6E-409C-BE32-E72D297353CC}">
                <c16:uniqueId val="{00000004-0ECA-462D-9D3E-E3C49ED1E09A}"/>
              </c:ext>
            </c:extLst>
          </c:dPt>
          <c:dPt>
            <c:idx val="2"/>
            <c:bubble3D val="0"/>
            <c:spPr>
              <a:solidFill>
                <a:srgbClr val="06518A"/>
              </a:solidFill>
              <a:ln w="19050">
                <a:solidFill>
                  <a:schemeClr val="lt1"/>
                </a:solidFill>
              </a:ln>
              <a:effectLst/>
            </c:spPr>
            <c:extLst>
              <c:ext xmlns:c16="http://schemas.microsoft.com/office/drawing/2014/chart" uri="{C3380CC4-5D6E-409C-BE32-E72D297353CC}">
                <c16:uniqueId val="{00000003-0ECA-462D-9D3E-E3C49ED1E09A}"/>
              </c:ext>
            </c:extLst>
          </c:dPt>
          <c:dPt>
            <c:idx val="3"/>
            <c:bubble3D val="0"/>
            <c:spPr>
              <a:solidFill>
                <a:schemeClr val="bg2">
                  <a:lumMod val="25000"/>
                </a:schemeClr>
              </a:solidFill>
              <a:ln w="19050">
                <a:solidFill>
                  <a:schemeClr val="lt1"/>
                </a:solidFill>
              </a:ln>
              <a:effectLst/>
            </c:spPr>
            <c:extLst>
              <c:ext xmlns:c16="http://schemas.microsoft.com/office/drawing/2014/chart" uri="{C3380CC4-5D6E-409C-BE32-E72D297353CC}">
                <c16:uniqueId val="{00000006-0ECA-462D-9D3E-E3C49ED1E09A}"/>
              </c:ext>
            </c:extLst>
          </c:dPt>
          <c:dPt>
            <c:idx val="4"/>
            <c:bubble3D val="0"/>
            <c:spPr>
              <a:solidFill>
                <a:srgbClr val="2D3A4A"/>
              </a:solidFill>
              <a:ln w="19050">
                <a:solidFill>
                  <a:schemeClr val="lt1"/>
                </a:solidFill>
              </a:ln>
              <a:effectLst/>
            </c:spPr>
            <c:extLst>
              <c:ext xmlns:c16="http://schemas.microsoft.com/office/drawing/2014/chart" uri="{C3380CC4-5D6E-409C-BE32-E72D297353CC}">
                <c16:uniqueId val="{00000001-0ECA-462D-9D3E-E3C49ED1E09A}"/>
              </c:ext>
            </c:extLst>
          </c:dPt>
          <c:dPt>
            <c:idx val="5"/>
            <c:bubble3D val="0"/>
            <c:spPr>
              <a:solidFill>
                <a:srgbClr val="06518A"/>
              </a:solidFill>
              <a:ln w="19050">
                <a:solidFill>
                  <a:schemeClr val="lt1"/>
                </a:solidFill>
              </a:ln>
              <a:effectLst/>
            </c:spPr>
            <c:extLst>
              <c:ext xmlns:c16="http://schemas.microsoft.com/office/drawing/2014/chart" uri="{C3380CC4-5D6E-409C-BE32-E72D297353CC}">
                <c16:uniqueId val="{00000002-0ECA-462D-9D3E-E3C49ED1E09A}"/>
              </c:ext>
            </c:extLst>
          </c:dPt>
          <c:cat>
            <c:numRef>
              <c:f>Sheet1!$A$2:$A$7</c:f>
              <c:numCache>
                <c:formatCode>General</c:formatCode>
                <c:ptCount val="6"/>
              </c:numCache>
            </c:numRef>
          </c:cat>
          <c:val>
            <c:numRef>
              <c:f>Sheet1!$B$2:$B$7</c:f>
              <c:numCache>
                <c:formatCode>0.00%</c:formatCode>
                <c:ptCount val="6"/>
                <c:pt idx="0">
                  <c:v>0.16666666699999999</c:v>
                </c:pt>
                <c:pt idx="1">
                  <c:v>0.16666666699999999</c:v>
                </c:pt>
                <c:pt idx="2">
                  <c:v>0.16666666699999999</c:v>
                </c:pt>
                <c:pt idx="3">
                  <c:v>0.16666666699999999</c:v>
                </c:pt>
                <c:pt idx="4">
                  <c:v>0.16666666699999999</c:v>
                </c:pt>
                <c:pt idx="5">
                  <c:v>0.16666666699999999</c:v>
                </c:pt>
              </c:numCache>
            </c:numRef>
          </c:val>
          <c:extLst>
            <c:ext xmlns:c16="http://schemas.microsoft.com/office/drawing/2014/chart" uri="{C3380CC4-5D6E-409C-BE32-E72D297353CC}">
              <c16:uniqueId val="{00000000-0ECA-462D-9D3E-E3C49ED1E09A}"/>
            </c:ext>
          </c:extLst>
        </c:ser>
        <c:dLbls>
          <c:showLegendKey val="0"/>
          <c:showVal val="0"/>
          <c:showCatName val="0"/>
          <c:showSerName val="0"/>
          <c:showPercent val="0"/>
          <c:showBubbleSize val="0"/>
          <c:showLeaderLines val="1"/>
        </c:dLbls>
        <c:firstSliceAng val="0"/>
        <c:holeSize val="46"/>
      </c:doughnutChart>
      <c:spPr>
        <a:noFill/>
        <a:ln>
          <a:noFill/>
        </a:ln>
        <a:effectLst/>
      </c:spPr>
    </c:plotArea>
    <c:plotVisOnly val="1"/>
    <c:dispBlanksAs val="gap"/>
    <c:showDLblsOverMax val="0"/>
  </c:chart>
  <c:spPr>
    <a:noFill/>
    <a:ln>
      <a:noFill/>
    </a:ln>
    <a:effectLst/>
  </c:spPr>
  <c:txPr>
    <a:bodyPr/>
    <a:lstStyle/>
    <a:p>
      <a:pPr>
        <a:defRPr>
          <a:latin typeface="+mn-lt"/>
          <a:ea typeface="+mn-ea"/>
          <a:cs typeface="+mn-ea"/>
          <a:sym typeface="+mn-lt"/>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859683C-6CDA-4D0A-B134-D0CF4EC3926D}" type="datetimeFigureOut">
              <a:rPr lang="zh-CN" altLang="en-US" smtClean="0"/>
              <a:t>2023/12/17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EE90F21-4EA9-4749-B3FF-E64F7896F833}" type="slidenum">
              <a:rPr lang="zh-CN" altLang="en-US" smtClean="0"/>
              <a:t>‹#›</a:t>
            </a:fld>
            <a:endParaRPr lang="zh-CN" altLang="en-US"/>
          </a:p>
        </p:txBody>
      </p:sp>
    </p:spTree>
    <p:extLst>
      <p:ext uri="{BB962C8B-B14F-4D97-AF65-F5344CB8AC3E}">
        <p14:creationId xmlns:p14="http://schemas.microsoft.com/office/powerpoint/2010/main" val="3237712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CDB860D-56C1-4361-9B5F-A1AE2BF324F2}" type="slidenum">
              <a:rPr lang="zh-CN" altLang="en-US" smtClean="0"/>
              <a:t>1</a:t>
            </a:fld>
            <a:endParaRPr lang="zh-CN" altLang="en-US"/>
          </a:p>
        </p:txBody>
      </p:sp>
    </p:spTree>
    <p:extLst>
      <p:ext uri="{BB962C8B-B14F-4D97-AF65-F5344CB8AC3E}">
        <p14:creationId xmlns:p14="http://schemas.microsoft.com/office/powerpoint/2010/main" val="6649028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CDB860D-56C1-4361-9B5F-A1AE2BF324F2}" type="slidenum">
              <a:rPr lang="zh-CN" altLang="en-US" smtClean="0"/>
              <a:t>2</a:t>
            </a:fld>
            <a:endParaRPr lang="zh-CN" altLang="en-US"/>
          </a:p>
        </p:txBody>
      </p:sp>
    </p:spTree>
    <p:extLst>
      <p:ext uri="{BB962C8B-B14F-4D97-AF65-F5344CB8AC3E}">
        <p14:creationId xmlns:p14="http://schemas.microsoft.com/office/powerpoint/2010/main" val="3863082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CDB860D-56C1-4361-9B5F-A1AE2BF324F2}" type="slidenum">
              <a:rPr lang="zh-CN" altLang="en-US" smtClean="0"/>
              <a:t>3</a:t>
            </a:fld>
            <a:endParaRPr lang="zh-CN" altLang="en-US"/>
          </a:p>
        </p:txBody>
      </p:sp>
    </p:spTree>
    <p:extLst>
      <p:ext uri="{BB962C8B-B14F-4D97-AF65-F5344CB8AC3E}">
        <p14:creationId xmlns:p14="http://schemas.microsoft.com/office/powerpoint/2010/main" val="37749563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CDB860D-56C1-4361-9B5F-A1AE2BF324F2}" type="slidenum">
              <a:rPr lang="zh-CN" altLang="en-US" smtClean="0"/>
              <a:t>4</a:t>
            </a:fld>
            <a:endParaRPr lang="zh-CN" altLang="en-US"/>
          </a:p>
        </p:txBody>
      </p:sp>
    </p:spTree>
    <p:extLst>
      <p:ext uri="{BB962C8B-B14F-4D97-AF65-F5344CB8AC3E}">
        <p14:creationId xmlns:p14="http://schemas.microsoft.com/office/powerpoint/2010/main" val="24643577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CDB860D-56C1-4361-9B5F-A1AE2BF324F2}" type="slidenum">
              <a:rPr lang="zh-CN" altLang="en-US" smtClean="0"/>
              <a:t>5</a:t>
            </a:fld>
            <a:endParaRPr lang="zh-CN" altLang="en-US"/>
          </a:p>
        </p:txBody>
      </p:sp>
    </p:spTree>
    <p:extLst>
      <p:ext uri="{BB962C8B-B14F-4D97-AF65-F5344CB8AC3E}">
        <p14:creationId xmlns:p14="http://schemas.microsoft.com/office/powerpoint/2010/main" val="26391841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CDB860D-56C1-4361-9B5F-A1AE2BF324F2}" type="slidenum">
              <a:rPr lang="zh-CN" altLang="en-US" smtClean="0"/>
              <a:t>6</a:t>
            </a:fld>
            <a:endParaRPr lang="zh-CN" altLang="en-US"/>
          </a:p>
        </p:txBody>
      </p:sp>
    </p:spTree>
    <p:extLst>
      <p:ext uri="{BB962C8B-B14F-4D97-AF65-F5344CB8AC3E}">
        <p14:creationId xmlns:p14="http://schemas.microsoft.com/office/powerpoint/2010/main" val="3682286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CDB860D-56C1-4361-9B5F-A1AE2BF324F2}" type="slidenum">
              <a:rPr lang="zh-CN" altLang="en-US" smtClean="0"/>
              <a:t>7</a:t>
            </a:fld>
            <a:endParaRPr lang="zh-CN" altLang="en-US"/>
          </a:p>
        </p:txBody>
      </p:sp>
    </p:spTree>
    <p:extLst>
      <p:ext uri="{BB962C8B-B14F-4D97-AF65-F5344CB8AC3E}">
        <p14:creationId xmlns:p14="http://schemas.microsoft.com/office/powerpoint/2010/main" val="27692402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p>
            <a:fld id="{9F5732BB-E087-4A17-AFDE-850282AD8D7F}" type="datetimeFigureOut">
              <a:rPr lang="zh-CN" altLang="en-US" smtClean="0"/>
              <a:t>2023/12/17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A3C7F85-2830-4F23-82D0-952F31529EAD}" type="slidenum">
              <a:rPr lang="zh-CN" altLang="en-US" smtClean="0"/>
              <a:t>‹#›</a:t>
            </a:fld>
            <a:endParaRPr lang="zh-CN" altLang="en-US"/>
          </a:p>
        </p:txBody>
      </p:sp>
    </p:spTree>
    <p:extLst>
      <p:ext uri="{BB962C8B-B14F-4D97-AF65-F5344CB8AC3E}">
        <p14:creationId xmlns:p14="http://schemas.microsoft.com/office/powerpoint/2010/main" val="3313583684"/>
      </p:ext>
    </p:extLst>
  </p:cSld>
  <p:clrMapOvr>
    <a:masterClrMapping/>
  </p:clrMapOvr>
  <mc:AlternateContent xmlns:mc="http://schemas.openxmlformats.org/markup-compatibility/2006" xmlns:p14="http://schemas.microsoft.com/office/powerpoint/2010/main">
    <mc:Choice Requires="p14">
      <p:transition spd="slow" p14:dur="1600" advClick="0" advTm="3000">
        <p:blinds dir="vert"/>
      </p:transition>
    </mc:Choice>
    <mc:Fallback xmlns="">
      <p:transition spd="slow" advClick="0" advTm="3000">
        <p:blinds dir="vert"/>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9F5732BB-E087-4A17-AFDE-850282AD8D7F}" type="datetimeFigureOut">
              <a:rPr lang="zh-CN" altLang="en-US" smtClean="0"/>
              <a:t>2023/12/17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A3C7F85-2830-4F23-82D0-952F31529EAD}" type="slidenum">
              <a:rPr lang="zh-CN" altLang="en-US" smtClean="0"/>
              <a:t>‹#›</a:t>
            </a:fld>
            <a:endParaRPr lang="zh-CN" altLang="en-US"/>
          </a:p>
        </p:txBody>
      </p:sp>
    </p:spTree>
    <p:extLst>
      <p:ext uri="{BB962C8B-B14F-4D97-AF65-F5344CB8AC3E}">
        <p14:creationId xmlns:p14="http://schemas.microsoft.com/office/powerpoint/2010/main" val="2191513836"/>
      </p:ext>
    </p:extLst>
  </p:cSld>
  <p:clrMapOvr>
    <a:masterClrMapping/>
  </p:clrMapOvr>
  <mc:AlternateContent xmlns:mc="http://schemas.openxmlformats.org/markup-compatibility/2006" xmlns:p14="http://schemas.microsoft.com/office/powerpoint/2010/main">
    <mc:Choice Requires="p14">
      <p:transition spd="slow" p14:dur="1600" advClick="0" advTm="3000">
        <p:blinds dir="vert"/>
      </p:transition>
    </mc:Choice>
    <mc:Fallback xmlns="">
      <p:transition spd="slow" advClick="0" advTm="3000">
        <p:blinds dir="vert"/>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9F5732BB-E087-4A17-AFDE-850282AD8D7F}" type="datetimeFigureOut">
              <a:rPr lang="zh-CN" altLang="en-US" smtClean="0"/>
              <a:t>2023/12/17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A3C7F85-2830-4F23-82D0-952F31529EAD}" type="slidenum">
              <a:rPr lang="zh-CN" altLang="en-US" smtClean="0"/>
              <a:t>‹#›</a:t>
            </a:fld>
            <a:endParaRPr lang="zh-CN" altLang="en-US"/>
          </a:p>
        </p:txBody>
      </p:sp>
    </p:spTree>
    <p:extLst>
      <p:ext uri="{BB962C8B-B14F-4D97-AF65-F5344CB8AC3E}">
        <p14:creationId xmlns:p14="http://schemas.microsoft.com/office/powerpoint/2010/main" val="3908589126"/>
      </p:ext>
    </p:extLst>
  </p:cSld>
  <p:clrMapOvr>
    <a:masterClrMapping/>
  </p:clrMapOvr>
  <mc:AlternateContent xmlns:mc="http://schemas.openxmlformats.org/markup-compatibility/2006" xmlns:p14="http://schemas.microsoft.com/office/powerpoint/2010/main">
    <mc:Choice Requires="p14">
      <p:transition spd="slow" p14:dur="1600" advClick="0" advTm="3000">
        <p:blinds dir="vert"/>
      </p:transition>
    </mc:Choice>
    <mc:Fallback xmlns="">
      <p:transition spd="slow" advClick="0" advTm="3000">
        <p:blinds dir="vert"/>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2541438826"/>
      </p:ext>
    </p:extLst>
  </p:cSld>
  <p:clrMapOvr>
    <a:masterClrMapping/>
  </p:clrMapOvr>
  <mc:AlternateContent xmlns:mc="http://schemas.openxmlformats.org/markup-compatibility/2006" xmlns:p14="http://schemas.microsoft.com/office/powerpoint/2010/main">
    <mc:Choice Requires="p14">
      <p:transition spd="slow" p14:dur="1600" advClick="0" advTm="3000">
        <p:blinds dir="vert"/>
      </p:transition>
    </mc:Choice>
    <mc:Fallback xmlns="">
      <p:transition spd="slow" advClick="0" advTm="3000">
        <p:blinds dir="vert"/>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9F5732BB-E087-4A17-AFDE-850282AD8D7F}" type="datetimeFigureOut">
              <a:rPr lang="zh-CN" altLang="en-US" smtClean="0"/>
              <a:t>2023/12/17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A3C7F85-2830-4F23-82D0-952F31529EAD}" type="slidenum">
              <a:rPr lang="zh-CN" altLang="en-US" smtClean="0"/>
              <a:t>‹#›</a:t>
            </a:fld>
            <a:endParaRPr lang="zh-CN" altLang="en-US"/>
          </a:p>
        </p:txBody>
      </p:sp>
    </p:spTree>
    <p:extLst>
      <p:ext uri="{BB962C8B-B14F-4D97-AF65-F5344CB8AC3E}">
        <p14:creationId xmlns:p14="http://schemas.microsoft.com/office/powerpoint/2010/main" val="818667203"/>
      </p:ext>
    </p:extLst>
  </p:cSld>
  <p:clrMapOvr>
    <a:masterClrMapping/>
  </p:clrMapOvr>
  <mc:AlternateContent xmlns:mc="http://schemas.openxmlformats.org/markup-compatibility/2006" xmlns:p14="http://schemas.microsoft.com/office/powerpoint/2010/main">
    <mc:Choice Requires="p14">
      <p:transition spd="slow" p14:dur="1600" advClick="0" advTm="3000">
        <p:blinds dir="vert"/>
      </p:transition>
    </mc:Choice>
    <mc:Fallback xmlns="">
      <p:transition spd="slow" advClick="0" advTm="3000">
        <p:blinds dir="vert"/>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9F5732BB-E087-4A17-AFDE-850282AD8D7F}" type="datetimeFigureOut">
              <a:rPr lang="zh-CN" altLang="en-US" smtClean="0"/>
              <a:t>2023/12/17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A3C7F85-2830-4F23-82D0-952F31529EAD}" type="slidenum">
              <a:rPr lang="zh-CN" altLang="en-US" smtClean="0"/>
              <a:t>‹#›</a:t>
            </a:fld>
            <a:endParaRPr lang="zh-CN" altLang="en-US"/>
          </a:p>
        </p:txBody>
      </p:sp>
    </p:spTree>
    <p:extLst>
      <p:ext uri="{BB962C8B-B14F-4D97-AF65-F5344CB8AC3E}">
        <p14:creationId xmlns:p14="http://schemas.microsoft.com/office/powerpoint/2010/main" val="2068353201"/>
      </p:ext>
    </p:extLst>
  </p:cSld>
  <p:clrMapOvr>
    <a:masterClrMapping/>
  </p:clrMapOvr>
  <mc:AlternateContent xmlns:mc="http://schemas.openxmlformats.org/markup-compatibility/2006" xmlns:p14="http://schemas.microsoft.com/office/powerpoint/2010/main">
    <mc:Choice Requires="p14">
      <p:transition spd="slow" p14:dur="1600" advClick="0" advTm="3000">
        <p:blinds dir="vert"/>
      </p:transition>
    </mc:Choice>
    <mc:Fallback xmlns="">
      <p:transition spd="slow" advClick="0" advTm="3000">
        <p:blinds dir="vert"/>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9F5732BB-E087-4A17-AFDE-850282AD8D7F}" type="datetimeFigureOut">
              <a:rPr lang="zh-CN" altLang="en-US" smtClean="0"/>
              <a:t>2023/12/17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A3C7F85-2830-4F23-82D0-952F31529EAD}" type="slidenum">
              <a:rPr lang="zh-CN" altLang="en-US" smtClean="0"/>
              <a:t>‹#›</a:t>
            </a:fld>
            <a:endParaRPr lang="zh-CN" altLang="en-US"/>
          </a:p>
        </p:txBody>
      </p:sp>
    </p:spTree>
    <p:extLst>
      <p:ext uri="{BB962C8B-B14F-4D97-AF65-F5344CB8AC3E}">
        <p14:creationId xmlns:p14="http://schemas.microsoft.com/office/powerpoint/2010/main" val="2809270801"/>
      </p:ext>
    </p:extLst>
  </p:cSld>
  <p:clrMapOvr>
    <a:masterClrMapping/>
  </p:clrMapOvr>
  <mc:AlternateContent xmlns:mc="http://schemas.openxmlformats.org/markup-compatibility/2006" xmlns:p14="http://schemas.microsoft.com/office/powerpoint/2010/main">
    <mc:Choice Requires="p14">
      <p:transition spd="slow" p14:dur="1600" advClick="0" advTm="3000">
        <p:blinds dir="vert"/>
      </p:transition>
    </mc:Choice>
    <mc:Fallback xmlns="">
      <p:transition spd="slow" advClick="0" advTm="3000">
        <p:blinds dir="vert"/>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9F5732BB-E087-4A17-AFDE-850282AD8D7F}" type="datetimeFigureOut">
              <a:rPr lang="zh-CN" altLang="en-US" smtClean="0"/>
              <a:t>2023/12/17</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A3C7F85-2830-4F23-82D0-952F31529EAD}" type="slidenum">
              <a:rPr lang="zh-CN" altLang="en-US" smtClean="0"/>
              <a:t>‹#›</a:t>
            </a:fld>
            <a:endParaRPr lang="zh-CN" altLang="en-US"/>
          </a:p>
        </p:txBody>
      </p:sp>
    </p:spTree>
    <p:extLst>
      <p:ext uri="{BB962C8B-B14F-4D97-AF65-F5344CB8AC3E}">
        <p14:creationId xmlns:p14="http://schemas.microsoft.com/office/powerpoint/2010/main" val="2686638205"/>
      </p:ext>
    </p:extLst>
  </p:cSld>
  <p:clrMapOvr>
    <a:masterClrMapping/>
  </p:clrMapOvr>
  <mc:AlternateContent xmlns:mc="http://schemas.openxmlformats.org/markup-compatibility/2006" xmlns:p14="http://schemas.microsoft.com/office/powerpoint/2010/main">
    <mc:Choice Requires="p14">
      <p:transition spd="slow" p14:dur="1600" advClick="0" advTm="3000">
        <p:blinds dir="vert"/>
      </p:transition>
    </mc:Choice>
    <mc:Fallback xmlns="">
      <p:transition spd="slow" advClick="0" advTm="3000">
        <p:blinds dir="vert"/>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9F5732BB-E087-4A17-AFDE-850282AD8D7F}" type="datetimeFigureOut">
              <a:rPr lang="zh-CN" altLang="en-US" smtClean="0"/>
              <a:t>2023/12/17</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A3C7F85-2830-4F23-82D0-952F31529EAD}" type="slidenum">
              <a:rPr lang="zh-CN" altLang="en-US" smtClean="0"/>
              <a:t>‹#›</a:t>
            </a:fld>
            <a:endParaRPr lang="zh-CN" altLang="en-US"/>
          </a:p>
        </p:txBody>
      </p:sp>
    </p:spTree>
    <p:extLst>
      <p:ext uri="{BB962C8B-B14F-4D97-AF65-F5344CB8AC3E}">
        <p14:creationId xmlns:p14="http://schemas.microsoft.com/office/powerpoint/2010/main" val="3719510746"/>
      </p:ext>
    </p:extLst>
  </p:cSld>
  <p:clrMapOvr>
    <a:masterClrMapping/>
  </p:clrMapOvr>
  <mc:AlternateContent xmlns:mc="http://schemas.openxmlformats.org/markup-compatibility/2006" xmlns:p14="http://schemas.microsoft.com/office/powerpoint/2010/main">
    <mc:Choice Requires="p14">
      <p:transition spd="slow" p14:dur="1600" advClick="0" advTm="3000">
        <p:blinds dir="vert"/>
      </p:transition>
    </mc:Choice>
    <mc:Fallback xmlns="">
      <p:transition spd="slow" advClick="0" advTm="3000">
        <p:blinds dir="vert"/>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9F5732BB-E087-4A17-AFDE-850282AD8D7F}" type="datetimeFigureOut">
              <a:rPr lang="zh-CN" altLang="en-US" smtClean="0"/>
              <a:t>2023/12/17</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A3C7F85-2830-4F23-82D0-952F31529EAD}" type="slidenum">
              <a:rPr lang="zh-CN" altLang="en-US" smtClean="0"/>
              <a:t>‹#›</a:t>
            </a:fld>
            <a:endParaRPr lang="zh-CN" altLang="en-US"/>
          </a:p>
        </p:txBody>
      </p:sp>
    </p:spTree>
    <p:extLst>
      <p:ext uri="{BB962C8B-B14F-4D97-AF65-F5344CB8AC3E}">
        <p14:creationId xmlns:p14="http://schemas.microsoft.com/office/powerpoint/2010/main" val="1419329041"/>
      </p:ext>
    </p:extLst>
  </p:cSld>
  <p:clrMapOvr>
    <a:masterClrMapping/>
  </p:clrMapOvr>
  <mc:AlternateContent xmlns:mc="http://schemas.openxmlformats.org/markup-compatibility/2006" xmlns:p14="http://schemas.microsoft.com/office/powerpoint/2010/main">
    <mc:Choice Requires="p14">
      <p:transition spd="slow" p14:dur="1600" advClick="0" advTm="3000">
        <p:blinds dir="vert"/>
      </p:transition>
    </mc:Choice>
    <mc:Fallback xmlns="">
      <p:transition spd="slow" advClick="0" advTm="3000">
        <p:blinds dir="vert"/>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9F5732BB-E087-4A17-AFDE-850282AD8D7F}" type="datetimeFigureOut">
              <a:rPr lang="zh-CN" altLang="en-US" smtClean="0"/>
              <a:t>2023/12/17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A3C7F85-2830-4F23-82D0-952F31529EAD}" type="slidenum">
              <a:rPr lang="zh-CN" altLang="en-US" smtClean="0"/>
              <a:t>‹#›</a:t>
            </a:fld>
            <a:endParaRPr lang="zh-CN" altLang="en-US"/>
          </a:p>
        </p:txBody>
      </p:sp>
    </p:spTree>
    <p:extLst>
      <p:ext uri="{BB962C8B-B14F-4D97-AF65-F5344CB8AC3E}">
        <p14:creationId xmlns:p14="http://schemas.microsoft.com/office/powerpoint/2010/main" val="3068877309"/>
      </p:ext>
    </p:extLst>
  </p:cSld>
  <p:clrMapOvr>
    <a:masterClrMapping/>
  </p:clrMapOvr>
  <mc:AlternateContent xmlns:mc="http://schemas.openxmlformats.org/markup-compatibility/2006" xmlns:p14="http://schemas.microsoft.com/office/powerpoint/2010/main">
    <mc:Choice Requires="p14">
      <p:transition spd="slow" p14:dur="1600" advClick="0" advTm="3000">
        <p:blinds dir="vert"/>
      </p:transition>
    </mc:Choice>
    <mc:Fallback xmlns="">
      <p:transition spd="slow" advClick="0" advTm="3000">
        <p:blinds dir="vert"/>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9F5732BB-E087-4A17-AFDE-850282AD8D7F}" type="datetimeFigureOut">
              <a:rPr lang="zh-CN" altLang="en-US" smtClean="0"/>
              <a:t>2023/12/17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A3C7F85-2830-4F23-82D0-952F31529EAD}" type="slidenum">
              <a:rPr lang="zh-CN" altLang="en-US" smtClean="0"/>
              <a:t>‹#›</a:t>
            </a:fld>
            <a:endParaRPr lang="zh-CN" altLang="en-US"/>
          </a:p>
        </p:txBody>
      </p:sp>
    </p:spTree>
    <p:extLst>
      <p:ext uri="{BB962C8B-B14F-4D97-AF65-F5344CB8AC3E}">
        <p14:creationId xmlns:p14="http://schemas.microsoft.com/office/powerpoint/2010/main" val="5718658"/>
      </p:ext>
    </p:extLst>
  </p:cSld>
  <p:clrMapOvr>
    <a:masterClrMapping/>
  </p:clrMapOvr>
  <mc:AlternateContent xmlns:mc="http://schemas.openxmlformats.org/markup-compatibility/2006" xmlns:p14="http://schemas.microsoft.com/office/powerpoint/2010/main">
    <mc:Choice Requires="p14">
      <p:transition spd="slow" p14:dur="1600" advClick="0" advTm="3000">
        <p:blinds dir="vert"/>
      </p:transition>
    </mc:Choice>
    <mc:Fallback xmlns="">
      <p:transition spd="slow" advClick="0" advTm="3000">
        <p:blinds dir="vert"/>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F5732BB-E087-4A17-AFDE-850282AD8D7F}" type="datetimeFigureOut">
              <a:rPr lang="zh-CN" altLang="en-US" smtClean="0"/>
              <a:t>2023/12/17</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A3C7F85-2830-4F23-82D0-952F31529EAD}" type="slidenum">
              <a:rPr lang="zh-CN" altLang="en-US" smtClean="0"/>
              <a:t>‹#›</a:t>
            </a:fld>
            <a:endParaRPr lang="zh-CN" altLang="en-US"/>
          </a:p>
        </p:txBody>
      </p:sp>
    </p:spTree>
    <p:extLst>
      <p:ext uri="{BB962C8B-B14F-4D97-AF65-F5344CB8AC3E}">
        <p14:creationId xmlns:p14="http://schemas.microsoft.com/office/powerpoint/2010/main" val="259477317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mc:AlternateContent xmlns:mc="http://schemas.openxmlformats.org/markup-compatibility/2006" xmlns:p14="http://schemas.microsoft.com/office/powerpoint/2010/main">
    <mc:Choice Requires="p14">
      <p:transition spd="slow" p14:dur="1600" advClick="0" advTm="3000">
        <p:blinds dir="vert"/>
      </p:transition>
    </mc:Choice>
    <mc:Fallback xmlns="">
      <p:transition spd="slow" advClick="0" advTm="3000">
        <p:blinds dir="vert"/>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4.jpeg"/><Relationship Id="rId4" Type="http://schemas.openxmlformats.org/officeDocument/2006/relationships/image" Target="../media/image3.jpe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5.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3">
            <a:extLst>
              <a:ext uri="{28A0092B-C50C-407E-A947-70E740481C1C}">
                <a14:useLocalDpi xmlns:a14="http://schemas.microsoft.com/office/drawing/2010/main" val="0"/>
              </a:ext>
            </a:extLst>
          </a:blip>
          <a:srcRect t="27003" b="33729"/>
          <a:stretch/>
        </p:blipFill>
        <p:spPr>
          <a:xfrm>
            <a:off x="-2" y="-100424"/>
            <a:ext cx="12192002" cy="2737914"/>
          </a:xfrm>
          <a:prstGeom prst="rect">
            <a:avLst/>
          </a:prstGeom>
        </p:spPr>
      </p:pic>
      <p:sp>
        <p:nvSpPr>
          <p:cNvPr id="12" name="矩形 11"/>
          <p:cNvSpPr/>
          <p:nvPr/>
        </p:nvSpPr>
        <p:spPr>
          <a:xfrm>
            <a:off x="-2" y="2540000"/>
            <a:ext cx="12192002" cy="4317999"/>
          </a:xfrm>
          <a:prstGeom prst="rect">
            <a:avLst/>
          </a:prstGeom>
          <a:solidFill>
            <a:srgbClr val="0651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6" name="等腰三角形 15"/>
          <p:cNvSpPr/>
          <p:nvPr/>
        </p:nvSpPr>
        <p:spPr>
          <a:xfrm rot="10800000">
            <a:off x="5698236" y="2533516"/>
            <a:ext cx="795528" cy="342900"/>
          </a:xfrm>
          <a:prstGeom prst="triangle">
            <a:avLst/>
          </a:prstGeom>
          <a:solidFill>
            <a:srgbClr val="FBFBF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11" name="文本框 10"/>
          <p:cNvSpPr txBox="1"/>
          <p:nvPr/>
        </p:nvSpPr>
        <p:spPr>
          <a:xfrm>
            <a:off x="2061029" y="2789120"/>
            <a:ext cx="8251371" cy="2222147"/>
          </a:xfrm>
          <a:prstGeom prst="rect">
            <a:avLst/>
          </a:prstGeom>
          <a:noFill/>
        </p:spPr>
        <p:txBody>
          <a:bodyPr wrap="square" rtlCol="0">
            <a:spAutoFit/>
          </a:bodyPr>
          <a:lstStyle/>
          <a:p>
            <a:pPr>
              <a:lnSpc>
                <a:spcPct val="150000"/>
              </a:lnSpc>
            </a:pPr>
            <a:r>
              <a:rPr lang="en-US" altLang="zh-CN" sz="3200" b="1" dirty="0">
                <a:solidFill>
                  <a:schemeClr val="accent6"/>
                </a:solidFill>
                <a:latin typeface="+mj-lt"/>
                <a:cs typeface="+mn-ea"/>
                <a:sym typeface="+mn-lt"/>
              </a:rPr>
              <a:t>Agriculture</a:t>
            </a:r>
            <a:r>
              <a:rPr lang="en-US" altLang="zh-CN" sz="3200" b="1" dirty="0">
                <a:solidFill>
                  <a:schemeClr val="bg1"/>
                </a:solidFill>
                <a:latin typeface="+mj-lt"/>
                <a:cs typeface="+mn-ea"/>
                <a:sym typeface="+mn-lt"/>
              </a:rPr>
              <a:t> and </a:t>
            </a:r>
            <a:r>
              <a:rPr lang="en-US" altLang="zh-CN" sz="3200" b="1" dirty="0">
                <a:solidFill>
                  <a:schemeClr val="accent6"/>
                </a:solidFill>
                <a:latin typeface="+mj-lt"/>
                <a:cs typeface="+mn-ea"/>
                <a:sym typeface="+mn-lt"/>
              </a:rPr>
              <a:t>hot temperatures </a:t>
            </a:r>
            <a:r>
              <a:rPr lang="en-US" altLang="zh-CN" sz="3200" b="1" dirty="0">
                <a:solidFill>
                  <a:schemeClr val="bg1"/>
                </a:solidFill>
                <a:latin typeface="+mj-lt"/>
                <a:cs typeface="+mn-ea"/>
                <a:sym typeface="+mn-lt"/>
              </a:rPr>
              <a:t>interactively erode </a:t>
            </a:r>
            <a:r>
              <a:rPr lang="en-US" altLang="zh-CN" sz="3200" b="1" dirty="0">
                <a:solidFill>
                  <a:schemeClr val="accent6"/>
                </a:solidFill>
                <a:latin typeface="+mj-lt"/>
                <a:cs typeface="+mn-ea"/>
                <a:sym typeface="+mn-lt"/>
              </a:rPr>
              <a:t>the nest success </a:t>
            </a:r>
            <a:r>
              <a:rPr lang="en-US" altLang="zh-CN" sz="3200" b="1" dirty="0">
                <a:solidFill>
                  <a:schemeClr val="bg1"/>
                </a:solidFill>
                <a:latin typeface="+mj-lt"/>
                <a:cs typeface="+mn-ea"/>
                <a:sym typeface="+mn-lt"/>
              </a:rPr>
              <a:t>of habitat generalist birds across the United States</a:t>
            </a:r>
            <a:endParaRPr lang="zh-CN" altLang="en-US" sz="3200" b="1" dirty="0">
              <a:solidFill>
                <a:schemeClr val="bg1"/>
              </a:solidFill>
              <a:latin typeface="+mj-lt"/>
              <a:cs typeface="+mn-ea"/>
              <a:sym typeface="+mn-lt"/>
            </a:endParaRPr>
          </a:p>
        </p:txBody>
      </p:sp>
      <p:sp>
        <p:nvSpPr>
          <p:cNvPr id="13" name="文本框 12"/>
          <p:cNvSpPr txBox="1"/>
          <p:nvPr/>
        </p:nvSpPr>
        <p:spPr>
          <a:xfrm>
            <a:off x="4046525" y="5510355"/>
            <a:ext cx="3424034" cy="707886"/>
          </a:xfrm>
          <a:prstGeom prst="rect">
            <a:avLst/>
          </a:prstGeom>
          <a:noFill/>
        </p:spPr>
        <p:txBody>
          <a:bodyPr wrap="square" rtlCol="0">
            <a:spAutoFit/>
          </a:bodyPr>
          <a:lstStyle/>
          <a:p>
            <a:pPr algn="ctr"/>
            <a:r>
              <a:rPr lang="en-US" altLang="zh-CN" sz="2000" dirty="0">
                <a:solidFill>
                  <a:schemeClr val="bg1"/>
                </a:solidFill>
                <a:cs typeface="+mn-ea"/>
                <a:sym typeface="+mn-lt"/>
              </a:rPr>
              <a:t>Report person</a:t>
            </a:r>
            <a:r>
              <a:rPr lang="zh-CN" altLang="en-US" sz="2000" dirty="0">
                <a:solidFill>
                  <a:schemeClr val="bg1"/>
                </a:solidFill>
                <a:cs typeface="+mn-ea"/>
                <a:sym typeface="+mn-lt"/>
              </a:rPr>
              <a:t>：</a:t>
            </a:r>
            <a:r>
              <a:rPr lang="en-US" altLang="zh-CN" sz="2000" dirty="0">
                <a:solidFill>
                  <a:schemeClr val="bg1"/>
                </a:solidFill>
                <a:cs typeface="+mn-ea"/>
                <a:sym typeface="+mn-lt"/>
              </a:rPr>
              <a:t>2251745 </a:t>
            </a:r>
            <a:r>
              <a:rPr lang="zh-CN" altLang="en-US" sz="2000" dirty="0">
                <a:solidFill>
                  <a:schemeClr val="bg1"/>
                </a:solidFill>
                <a:cs typeface="+mn-ea"/>
                <a:sym typeface="+mn-lt"/>
              </a:rPr>
              <a:t>张宇</a:t>
            </a:r>
          </a:p>
          <a:p>
            <a:pPr algn="ctr"/>
            <a:r>
              <a:rPr lang="en-US" altLang="zh-CN" sz="2000" dirty="0">
                <a:solidFill>
                  <a:schemeClr val="bg1"/>
                </a:solidFill>
                <a:cs typeface="+mn-ea"/>
                <a:sym typeface="+mn-lt"/>
              </a:rPr>
              <a:t>Report time</a:t>
            </a:r>
            <a:r>
              <a:rPr lang="zh-CN" altLang="en-US" sz="2000" dirty="0">
                <a:solidFill>
                  <a:schemeClr val="bg1"/>
                </a:solidFill>
                <a:cs typeface="+mn-ea"/>
                <a:sym typeface="+mn-lt"/>
              </a:rPr>
              <a:t>：</a:t>
            </a:r>
            <a:r>
              <a:rPr lang="en-US" altLang="zh-CN" sz="2000" dirty="0">
                <a:solidFill>
                  <a:schemeClr val="bg1"/>
                </a:solidFill>
                <a:cs typeface="+mn-ea"/>
                <a:sym typeface="+mn-lt"/>
              </a:rPr>
              <a:t>2023.12.18</a:t>
            </a:r>
            <a:endParaRPr lang="zh-CN" altLang="en-US" sz="2000" dirty="0">
              <a:solidFill>
                <a:schemeClr val="bg1"/>
              </a:solidFill>
              <a:cs typeface="+mn-ea"/>
              <a:sym typeface="+mn-lt"/>
            </a:endParaRPr>
          </a:p>
        </p:txBody>
      </p:sp>
    </p:spTree>
    <p:extLst>
      <p:ext uri="{BB962C8B-B14F-4D97-AF65-F5344CB8AC3E}">
        <p14:creationId xmlns:p14="http://schemas.microsoft.com/office/powerpoint/2010/main" val="1454454473"/>
      </p:ext>
    </p:extLst>
  </p:cSld>
  <p:clrMapOvr>
    <a:masterClrMapping/>
  </p:clrMapOvr>
  <mc:AlternateContent xmlns:mc="http://schemas.openxmlformats.org/markup-compatibility/2006" xmlns:p14="http://schemas.microsoft.com/office/powerpoint/2010/main">
    <mc:Choice Requires="p14">
      <p:transition spd="slow" p14:dur="1600" advClick="0" advTm="3000">
        <p:blinds dir="vert"/>
      </p:transition>
    </mc:Choice>
    <mc:Fallback xmlns="">
      <p:transition spd="slow" advClick="0" advTm="300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accel="50000" decel="5000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5" presetClass="entr" presetSubtype="10"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checkerboard(across)">
                                      <p:cBhvr>
                                        <p:cTn id="12" dur="500"/>
                                        <p:tgtEl>
                                          <p:spTgt spid="2"/>
                                        </p:tgtEl>
                                      </p:cBhvr>
                                    </p:animEffect>
                                  </p:childTnLst>
                                </p:cTn>
                              </p:par>
                            </p:childTnLst>
                          </p:cTn>
                        </p:par>
                        <p:par>
                          <p:cTn id="13" fill="hold">
                            <p:stCondLst>
                              <p:cond delay="1000"/>
                            </p:stCondLst>
                            <p:childTnLst>
                              <p:par>
                                <p:cTn id="14" presetID="47" presetClass="entr" presetSubtype="0" fill="hold" grpId="0" nodeType="after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1000"/>
                                        <p:tgtEl>
                                          <p:spTgt spid="16"/>
                                        </p:tgtEl>
                                      </p:cBhvr>
                                    </p:animEffect>
                                    <p:anim calcmode="lin" valueType="num">
                                      <p:cBhvr>
                                        <p:cTn id="17" dur="1000" fill="hold"/>
                                        <p:tgtEl>
                                          <p:spTgt spid="16"/>
                                        </p:tgtEl>
                                        <p:attrNameLst>
                                          <p:attrName>ppt_x</p:attrName>
                                        </p:attrNameLst>
                                      </p:cBhvr>
                                      <p:tavLst>
                                        <p:tav tm="0">
                                          <p:val>
                                            <p:strVal val="#ppt_x"/>
                                          </p:val>
                                        </p:tav>
                                        <p:tav tm="100000">
                                          <p:val>
                                            <p:strVal val="#ppt_x"/>
                                          </p:val>
                                        </p:tav>
                                      </p:tavLst>
                                    </p:anim>
                                    <p:anim calcmode="lin" valueType="num">
                                      <p:cBhvr>
                                        <p:cTn id="18" dur="1000" fill="hold"/>
                                        <p:tgtEl>
                                          <p:spTgt spid="16"/>
                                        </p:tgtEl>
                                        <p:attrNameLst>
                                          <p:attrName>ppt_y</p:attrName>
                                        </p:attrNameLst>
                                      </p:cBhvr>
                                      <p:tavLst>
                                        <p:tav tm="0">
                                          <p:val>
                                            <p:strVal val="#ppt_y-.1"/>
                                          </p:val>
                                        </p:tav>
                                        <p:tav tm="100000">
                                          <p:val>
                                            <p:strVal val="#ppt_y"/>
                                          </p:val>
                                        </p:tav>
                                      </p:tavLst>
                                    </p:anim>
                                  </p:childTnLst>
                                </p:cTn>
                              </p:par>
                            </p:childTnLst>
                          </p:cTn>
                        </p:par>
                        <p:par>
                          <p:cTn id="19" fill="hold">
                            <p:stCondLst>
                              <p:cond delay="2000"/>
                            </p:stCondLst>
                            <p:childTnLst>
                              <p:par>
                                <p:cTn id="20" presetID="41" presetClass="entr" presetSubtype="0" fill="hold" grpId="0" nodeType="afterEffect">
                                  <p:stCondLst>
                                    <p:cond delay="0"/>
                                  </p:stCondLst>
                                  <p:iterate type="lt">
                                    <p:tmPct val="10000"/>
                                  </p:iterate>
                                  <p:childTnLst>
                                    <p:set>
                                      <p:cBhvr>
                                        <p:cTn id="21" dur="1" fill="hold">
                                          <p:stCondLst>
                                            <p:cond delay="0"/>
                                          </p:stCondLst>
                                        </p:cTn>
                                        <p:tgtEl>
                                          <p:spTgt spid="11"/>
                                        </p:tgtEl>
                                        <p:attrNameLst>
                                          <p:attrName>style.visibility</p:attrName>
                                        </p:attrNameLst>
                                      </p:cBhvr>
                                      <p:to>
                                        <p:strVal val="visible"/>
                                      </p:to>
                                    </p:set>
                                    <p:anim calcmode="lin" valueType="num">
                                      <p:cBhvr>
                                        <p:cTn id="22" dur="500" fill="hold"/>
                                        <p:tgtEl>
                                          <p:spTgt spid="11"/>
                                        </p:tgtEl>
                                        <p:attrNameLst>
                                          <p:attrName>ppt_x</p:attrName>
                                        </p:attrNameLst>
                                      </p:cBhvr>
                                      <p:tavLst>
                                        <p:tav tm="0">
                                          <p:val>
                                            <p:strVal val="#ppt_x"/>
                                          </p:val>
                                        </p:tav>
                                        <p:tav tm="50000">
                                          <p:val>
                                            <p:strVal val="#ppt_x+.1"/>
                                          </p:val>
                                        </p:tav>
                                        <p:tav tm="100000">
                                          <p:val>
                                            <p:strVal val="#ppt_x"/>
                                          </p:val>
                                        </p:tav>
                                      </p:tavLst>
                                    </p:anim>
                                    <p:anim calcmode="lin" valueType="num">
                                      <p:cBhvr>
                                        <p:cTn id="23" dur="500" fill="hold"/>
                                        <p:tgtEl>
                                          <p:spTgt spid="11"/>
                                        </p:tgtEl>
                                        <p:attrNameLst>
                                          <p:attrName>ppt_y</p:attrName>
                                        </p:attrNameLst>
                                      </p:cBhvr>
                                      <p:tavLst>
                                        <p:tav tm="0">
                                          <p:val>
                                            <p:strVal val="#ppt_y"/>
                                          </p:val>
                                        </p:tav>
                                        <p:tav tm="100000">
                                          <p:val>
                                            <p:strVal val="#ppt_y"/>
                                          </p:val>
                                        </p:tav>
                                      </p:tavLst>
                                    </p:anim>
                                    <p:anim calcmode="lin" valueType="num">
                                      <p:cBhvr>
                                        <p:cTn id="24" dur="500" fill="hold"/>
                                        <p:tgtEl>
                                          <p:spTgt spid="11"/>
                                        </p:tgtEl>
                                        <p:attrNameLst>
                                          <p:attrName>ppt_h</p:attrName>
                                        </p:attrNameLst>
                                      </p:cBhvr>
                                      <p:tavLst>
                                        <p:tav tm="0">
                                          <p:val>
                                            <p:strVal val="#ppt_h/10"/>
                                          </p:val>
                                        </p:tav>
                                        <p:tav tm="50000">
                                          <p:val>
                                            <p:strVal val="#ppt_h+.01"/>
                                          </p:val>
                                        </p:tav>
                                        <p:tav tm="100000">
                                          <p:val>
                                            <p:strVal val="#ppt_h"/>
                                          </p:val>
                                        </p:tav>
                                      </p:tavLst>
                                    </p:anim>
                                    <p:anim calcmode="lin" valueType="num">
                                      <p:cBhvr>
                                        <p:cTn id="25" dur="500" fill="hold"/>
                                        <p:tgtEl>
                                          <p:spTgt spid="11"/>
                                        </p:tgtEl>
                                        <p:attrNameLst>
                                          <p:attrName>ppt_w</p:attrName>
                                        </p:attrNameLst>
                                      </p:cBhvr>
                                      <p:tavLst>
                                        <p:tav tm="0">
                                          <p:val>
                                            <p:strVal val="#ppt_w/10"/>
                                          </p:val>
                                        </p:tav>
                                        <p:tav tm="50000">
                                          <p:val>
                                            <p:strVal val="#ppt_w+.01"/>
                                          </p:val>
                                        </p:tav>
                                        <p:tav tm="100000">
                                          <p:val>
                                            <p:strVal val="#ppt_w"/>
                                          </p:val>
                                        </p:tav>
                                      </p:tavLst>
                                    </p:anim>
                                    <p:animEffect transition="in" filter="fade">
                                      <p:cBhvr>
                                        <p:cTn id="26" dur="500" tmFilter="0,0; .5, 1; 1, 1"/>
                                        <p:tgtEl>
                                          <p:spTgt spid="11"/>
                                        </p:tgtEl>
                                      </p:cBhvr>
                                    </p:animEffect>
                                  </p:childTnLst>
                                </p:cTn>
                              </p:par>
                            </p:childTnLst>
                          </p:cTn>
                        </p:par>
                        <p:par>
                          <p:cTn id="27" fill="hold">
                            <p:stCondLst>
                              <p:cond delay="7750"/>
                            </p:stCondLst>
                            <p:childTnLst>
                              <p:par>
                                <p:cTn id="28" presetID="10" presetClass="entr" presetSubtype="0" fill="hold" grpId="0" nodeType="after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6" grpId="0" animBg="1"/>
      <p:bldP spid="11" grpId="0"/>
      <p:bldP spid="1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椭圆 5"/>
          <p:cNvSpPr/>
          <p:nvPr/>
        </p:nvSpPr>
        <p:spPr>
          <a:xfrm>
            <a:off x="5506063" y="3222126"/>
            <a:ext cx="1179873" cy="1152525"/>
          </a:xfrm>
          <a:prstGeom prst="ellipse">
            <a:avLst/>
          </a:prstGeom>
          <a:solidFill>
            <a:srgbClr val="06518A"/>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cs typeface="+mn-ea"/>
              <a:sym typeface="+mn-lt"/>
            </a:endParaRPr>
          </a:p>
        </p:txBody>
      </p:sp>
      <p:cxnSp>
        <p:nvCxnSpPr>
          <p:cNvPr id="9" name="直接连接符 8"/>
          <p:cNvCxnSpPr/>
          <p:nvPr/>
        </p:nvCxnSpPr>
        <p:spPr>
          <a:xfrm>
            <a:off x="6096000" y="1907087"/>
            <a:ext cx="0" cy="1152525"/>
          </a:xfrm>
          <a:prstGeom prst="line">
            <a:avLst/>
          </a:prstGeom>
          <a:ln w="12700">
            <a:solidFill>
              <a:srgbClr val="06518A"/>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6096000" y="4682176"/>
            <a:ext cx="0" cy="1152525"/>
          </a:xfrm>
          <a:prstGeom prst="line">
            <a:avLst/>
          </a:prstGeom>
          <a:ln w="12700">
            <a:solidFill>
              <a:srgbClr val="06518A"/>
            </a:solidFill>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0" y="2966"/>
            <a:ext cx="12191999" cy="900201"/>
          </a:xfrm>
          <a:prstGeom prst="rect">
            <a:avLst/>
          </a:prstGeom>
          <a:solidFill>
            <a:schemeClr val="bg2">
              <a:lumMod val="7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27" name="矩形 26"/>
          <p:cNvSpPr/>
          <p:nvPr/>
        </p:nvSpPr>
        <p:spPr>
          <a:xfrm>
            <a:off x="0" y="904905"/>
            <a:ext cx="12191999" cy="45719"/>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28" name="矩形 27"/>
          <p:cNvSpPr/>
          <p:nvPr/>
        </p:nvSpPr>
        <p:spPr>
          <a:xfrm>
            <a:off x="1418221" y="253163"/>
            <a:ext cx="1959191" cy="523220"/>
          </a:xfrm>
          <a:prstGeom prst="rect">
            <a:avLst/>
          </a:prstGeom>
        </p:spPr>
        <p:txBody>
          <a:bodyPr wrap="none">
            <a:spAutoFit/>
          </a:bodyPr>
          <a:lstStyle/>
          <a:p>
            <a:r>
              <a:rPr lang="en-US" altLang="zh-CN" sz="2800" dirty="0">
                <a:solidFill>
                  <a:srgbClr val="06518A"/>
                </a:solidFill>
                <a:cs typeface="+mn-ea"/>
                <a:sym typeface="+mn-lt"/>
              </a:rPr>
              <a:t>Background</a:t>
            </a:r>
            <a:endParaRPr lang="zh-CN" altLang="en-US" sz="2800" dirty="0">
              <a:solidFill>
                <a:srgbClr val="06518A"/>
              </a:solidFill>
              <a:cs typeface="+mn-ea"/>
              <a:sym typeface="+mn-lt"/>
            </a:endParaRPr>
          </a:p>
        </p:txBody>
      </p:sp>
      <p:pic>
        <p:nvPicPr>
          <p:cNvPr id="30" name="图片 2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74631" y="72559"/>
            <a:ext cx="788863" cy="788863"/>
          </a:xfrm>
          <a:prstGeom prst="rect">
            <a:avLst/>
          </a:prstGeom>
        </p:spPr>
      </p:pic>
      <p:sp>
        <p:nvSpPr>
          <p:cNvPr id="29" name="矩形 28">
            <a:extLst>
              <a:ext uri="{FF2B5EF4-FFF2-40B4-BE49-F238E27FC236}">
                <a16:creationId xmlns:a16="http://schemas.microsoft.com/office/drawing/2014/main" id="{520F98F7-30DE-4B27-B20F-77EA66534916}"/>
              </a:ext>
            </a:extLst>
          </p:cNvPr>
          <p:cNvSpPr/>
          <p:nvPr/>
        </p:nvSpPr>
        <p:spPr>
          <a:xfrm>
            <a:off x="639080" y="1229512"/>
            <a:ext cx="4866983" cy="5476055"/>
          </a:xfrm>
          <a:prstGeom prst="rect">
            <a:avLst/>
          </a:prstGeom>
        </p:spPr>
        <p:txBody>
          <a:bodyPr wrap="square" lIns="180000" tIns="180000" rIns="180000" bIns="180000" anchor="ctr" anchorCtr="0">
            <a:noAutofit/>
          </a:bodyPr>
          <a:lstStyle/>
          <a:p>
            <a:pPr algn="just">
              <a:lnSpc>
                <a:spcPct val="130000"/>
              </a:lnSpc>
              <a:spcAft>
                <a:spcPts val="1200"/>
              </a:spcAft>
            </a:pPr>
            <a:r>
              <a:rPr lang="en-US" altLang="zh-CN" dirty="0"/>
              <a:t>Birds may be particularly sensitive to temperature extremes, because species with altricial young are ectothermic for the first few weeks of life, and extreme temperatures can divert energy from growth to thermoregulation . Recent work suggests that high temperatures can also reduce avian survival and even cause community collapse. Temperature extremes may limit species persistence more than long-term increases in average temperatures, and variations in microclimate buffering can thus influence bird distributions .</a:t>
            </a:r>
            <a:endParaRPr lang="zh-CN" altLang="en-US" sz="1400" dirty="0">
              <a:solidFill>
                <a:srgbClr val="3B3838"/>
              </a:solidFill>
              <a:cs typeface="+mn-ea"/>
              <a:sym typeface="+mn-lt"/>
            </a:endParaRPr>
          </a:p>
        </p:txBody>
      </p:sp>
      <p:sp>
        <p:nvSpPr>
          <p:cNvPr id="31" name="文本框 30">
            <a:extLst>
              <a:ext uri="{FF2B5EF4-FFF2-40B4-BE49-F238E27FC236}">
                <a16:creationId xmlns:a16="http://schemas.microsoft.com/office/drawing/2014/main" id="{0544D9D3-3D5D-4300-B846-B65514F53B7E}"/>
              </a:ext>
            </a:extLst>
          </p:cNvPr>
          <p:cNvSpPr txBox="1"/>
          <p:nvPr/>
        </p:nvSpPr>
        <p:spPr>
          <a:xfrm>
            <a:off x="6828069" y="1696630"/>
            <a:ext cx="4724850" cy="4401205"/>
          </a:xfrm>
          <a:prstGeom prst="rect">
            <a:avLst/>
          </a:prstGeom>
          <a:noFill/>
        </p:spPr>
        <p:txBody>
          <a:bodyPr wrap="square">
            <a:spAutoFit/>
          </a:bodyPr>
          <a:lstStyle/>
          <a:p>
            <a:pPr algn="just"/>
            <a:r>
              <a:rPr lang="en-US" altLang="zh-CN" sz="2000" dirty="0"/>
              <a:t>Project </a:t>
            </a:r>
            <a:r>
              <a:rPr lang="en-US" altLang="zh-CN" sz="2000" dirty="0" err="1"/>
              <a:t>NestWatch</a:t>
            </a:r>
            <a:r>
              <a:rPr lang="en-US" altLang="zh-CN" sz="2000" dirty="0"/>
              <a:t>, a citizen-science nest-monitoring program organized by the Cornell Laboratory of Ornithology, offers a rare opportunity to explore how temperature extremes and land use interact to affect avian nesting success at a national scale. Using their data, we analyzed 152,863 nesting attempts by 58 bird species across 23 years (1998 to 2020) and 37,869 sites in four land-use types within the conterminous US: forests, open natural habitats, agricultural settings, and developed areas. </a:t>
            </a:r>
            <a:endParaRPr lang="zh-CN" altLang="en-US" sz="2000" dirty="0"/>
          </a:p>
        </p:txBody>
      </p:sp>
      <p:grpSp>
        <p:nvGrpSpPr>
          <p:cNvPr id="16" name="组合 15">
            <a:extLst>
              <a:ext uri="{FF2B5EF4-FFF2-40B4-BE49-F238E27FC236}">
                <a16:creationId xmlns:a16="http://schemas.microsoft.com/office/drawing/2014/main" id="{332D3B70-7474-4C76-8540-35F32C84AD77}"/>
              </a:ext>
            </a:extLst>
          </p:cNvPr>
          <p:cNvGrpSpPr/>
          <p:nvPr/>
        </p:nvGrpSpPr>
        <p:grpSpPr>
          <a:xfrm>
            <a:off x="315742" y="3205"/>
            <a:ext cx="999853" cy="947419"/>
            <a:chOff x="282847" y="3205"/>
            <a:chExt cx="999853" cy="947419"/>
          </a:xfrm>
        </p:grpSpPr>
        <p:sp>
          <p:nvSpPr>
            <p:cNvPr id="17" name="矩形 16">
              <a:extLst>
                <a:ext uri="{FF2B5EF4-FFF2-40B4-BE49-F238E27FC236}">
                  <a16:creationId xmlns:a16="http://schemas.microsoft.com/office/drawing/2014/main" id="{8997085A-0F0B-4CC8-A4A0-9137F00013F3}"/>
                </a:ext>
              </a:extLst>
            </p:cNvPr>
            <p:cNvSpPr/>
            <p:nvPr/>
          </p:nvSpPr>
          <p:spPr>
            <a:xfrm>
              <a:off x="282847" y="3205"/>
              <a:ext cx="999853" cy="899962"/>
            </a:xfrm>
            <a:prstGeom prst="rect">
              <a:avLst/>
            </a:prstGeom>
            <a:solidFill>
              <a:srgbClr val="06518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18" name="矩形 17">
              <a:extLst>
                <a:ext uri="{FF2B5EF4-FFF2-40B4-BE49-F238E27FC236}">
                  <a16:creationId xmlns:a16="http://schemas.microsoft.com/office/drawing/2014/main" id="{8413D474-2AA4-4644-98E0-6DD2EEF258C2}"/>
                </a:ext>
              </a:extLst>
            </p:cNvPr>
            <p:cNvSpPr/>
            <p:nvPr/>
          </p:nvSpPr>
          <p:spPr>
            <a:xfrm>
              <a:off x="282847" y="903167"/>
              <a:ext cx="999853" cy="47457"/>
            </a:xfrm>
            <a:prstGeom prst="rect">
              <a:avLst/>
            </a:prstGeom>
            <a:solidFill>
              <a:srgbClr val="00004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grpSp>
          <p:nvGrpSpPr>
            <p:cNvPr id="20" name="组合 19">
              <a:extLst>
                <a:ext uri="{FF2B5EF4-FFF2-40B4-BE49-F238E27FC236}">
                  <a16:creationId xmlns:a16="http://schemas.microsoft.com/office/drawing/2014/main" id="{7F2C3AF3-279C-408B-8401-0637CD59BC72}"/>
                </a:ext>
              </a:extLst>
            </p:cNvPr>
            <p:cNvGrpSpPr/>
            <p:nvPr/>
          </p:nvGrpSpPr>
          <p:grpSpPr>
            <a:xfrm>
              <a:off x="546849" y="253163"/>
              <a:ext cx="471847" cy="471847"/>
              <a:chOff x="546849" y="253163"/>
              <a:chExt cx="471847" cy="471847"/>
            </a:xfrm>
          </p:grpSpPr>
          <p:sp>
            <p:nvSpPr>
              <p:cNvPr id="21" name="圆角矩形 26">
                <a:extLst>
                  <a:ext uri="{FF2B5EF4-FFF2-40B4-BE49-F238E27FC236}">
                    <a16:creationId xmlns:a16="http://schemas.microsoft.com/office/drawing/2014/main" id="{DABC8ED7-18B7-4CBB-A2A0-55EF8F3314A4}"/>
                  </a:ext>
                </a:extLst>
              </p:cNvPr>
              <p:cNvSpPr/>
              <p:nvPr/>
            </p:nvSpPr>
            <p:spPr>
              <a:xfrm>
                <a:off x="546849" y="253163"/>
                <a:ext cx="471847" cy="471847"/>
              </a:xfrm>
              <a:prstGeom prst="roundRect">
                <a:avLst>
                  <a:gd name="adj" fmla="val 9467"/>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grpSp>
            <p:nvGrpSpPr>
              <p:cNvPr id="22" name="组合 21">
                <a:extLst>
                  <a:ext uri="{FF2B5EF4-FFF2-40B4-BE49-F238E27FC236}">
                    <a16:creationId xmlns:a16="http://schemas.microsoft.com/office/drawing/2014/main" id="{9E188A01-FA77-4CB9-9706-36C1EFB460DC}"/>
                  </a:ext>
                </a:extLst>
              </p:cNvPr>
              <p:cNvGrpSpPr/>
              <p:nvPr/>
            </p:nvGrpSpPr>
            <p:grpSpPr>
              <a:xfrm>
                <a:off x="649475" y="376135"/>
                <a:ext cx="266595" cy="225904"/>
                <a:chOff x="5552622" y="2014381"/>
                <a:chExt cx="325770" cy="276046"/>
              </a:xfrm>
              <a:solidFill>
                <a:schemeClr val="bg1"/>
              </a:solidFill>
            </p:grpSpPr>
            <p:grpSp>
              <p:nvGrpSpPr>
                <p:cNvPr id="23" name="组合 22">
                  <a:extLst>
                    <a:ext uri="{FF2B5EF4-FFF2-40B4-BE49-F238E27FC236}">
                      <a16:creationId xmlns:a16="http://schemas.microsoft.com/office/drawing/2014/main" id="{1F35AEE4-4308-4C8F-A04E-5C51E3CA25FB}"/>
                    </a:ext>
                  </a:extLst>
                </p:cNvPr>
                <p:cNvGrpSpPr/>
                <p:nvPr/>
              </p:nvGrpSpPr>
              <p:grpSpPr>
                <a:xfrm>
                  <a:off x="5552622" y="2014381"/>
                  <a:ext cx="325770" cy="54000"/>
                  <a:chOff x="5545930" y="2014381"/>
                  <a:chExt cx="325770" cy="54000"/>
                </a:xfrm>
                <a:grpFill/>
              </p:grpSpPr>
              <p:sp>
                <p:nvSpPr>
                  <p:cNvPr id="41" name="椭圆 40">
                    <a:extLst>
                      <a:ext uri="{FF2B5EF4-FFF2-40B4-BE49-F238E27FC236}">
                        <a16:creationId xmlns:a16="http://schemas.microsoft.com/office/drawing/2014/main" id="{A472C096-5D59-47E8-9AFA-0D59855AC441}"/>
                      </a:ext>
                    </a:extLst>
                  </p:cNvPr>
                  <p:cNvSpPr>
                    <a:spLocks noChangeAspect="1"/>
                  </p:cNvSpPr>
                  <p:nvPr/>
                </p:nvSpPr>
                <p:spPr>
                  <a:xfrm>
                    <a:off x="5545930" y="2014381"/>
                    <a:ext cx="54000" cy="54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42" name="矩形 41">
                    <a:extLst>
                      <a:ext uri="{FF2B5EF4-FFF2-40B4-BE49-F238E27FC236}">
                        <a16:creationId xmlns:a16="http://schemas.microsoft.com/office/drawing/2014/main" id="{96243571-2A99-454E-BFFB-B729564D2EEA}"/>
                      </a:ext>
                    </a:extLst>
                  </p:cNvPr>
                  <p:cNvSpPr/>
                  <p:nvPr/>
                </p:nvSpPr>
                <p:spPr>
                  <a:xfrm>
                    <a:off x="5619700" y="2034181"/>
                    <a:ext cx="252000" cy="14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grpSp>
            <p:grpSp>
              <p:nvGrpSpPr>
                <p:cNvPr id="24" name="组合 23">
                  <a:extLst>
                    <a:ext uri="{FF2B5EF4-FFF2-40B4-BE49-F238E27FC236}">
                      <a16:creationId xmlns:a16="http://schemas.microsoft.com/office/drawing/2014/main" id="{7A8BF1DE-B0A9-44C9-BEB7-A868818AFBEB}"/>
                    </a:ext>
                  </a:extLst>
                </p:cNvPr>
                <p:cNvGrpSpPr/>
                <p:nvPr/>
              </p:nvGrpSpPr>
              <p:grpSpPr>
                <a:xfrm>
                  <a:off x="5552622" y="2125404"/>
                  <a:ext cx="325770" cy="54000"/>
                  <a:chOff x="5545930" y="2014381"/>
                  <a:chExt cx="325770" cy="54000"/>
                </a:xfrm>
                <a:grpFill/>
              </p:grpSpPr>
              <p:sp>
                <p:nvSpPr>
                  <p:cNvPr id="34" name="椭圆 33">
                    <a:extLst>
                      <a:ext uri="{FF2B5EF4-FFF2-40B4-BE49-F238E27FC236}">
                        <a16:creationId xmlns:a16="http://schemas.microsoft.com/office/drawing/2014/main" id="{1703E76C-947E-42B4-8923-6E3A83B54F3F}"/>
                      </a:ext>
                    </a:extLst>
                  </p:cNvPr>
                  <p:cNvSpPr>
                    <a:spLocks noChangeAspect="1"/>
                  </p:cNvSpPr>
                  <p:nvPr/>
                </p:nvSpPr>
                <p:spPr>
                  <a:xfrm>
                    <a:off x="5545930" y="2014381"/>
                    <a:ext cx="54000" cy="54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40" name="矩形 39">
                    <a:extLst>
                      <a:ext uri="{FF2B5EF4-FFF2-40B4-BE49-F238E27FC236}">
                        <a16:creationId xmlns:a16="http://schemas.microsoft.com/office/drawing/2014/main" id="{D967B52B-0925-4A43-AA22-54B6CB4C33C8}"/>
                      </a:ext>
                    </a:extLst>
                  </p:cNvPr>
                  <p:cNvSpPr/>
                  <p:nvPr/>
                </p:nvSpPr>
                <p:spPr>
                  <a:xfrm>
                    <a:off x="5619700" y="2034181"/>
                    <a:ext cx="252000" cy="14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grpSp>
            <p:grpSp>
              <p:nvGrpSpPr>
                <p:cNvPr id="25" name="组合 24">
                  <a:extLst>
                    <a:ext uri="{FF2B5EF4-FFF2-40B4-BE49-F238E27FC236}">
                      <a16:creationId xmlns:a16="http://schemas.microsoft.com/office/drawing/2014/main" id="{44A4081E-E0AF-4D57-A194-1BAFA9F27B1C}"/>
                    </a:ext>
                  </a:extLst>
                </p:cNvPr>
                <p:cNvGrpSpPr/>
                <p:nvPr/>
              </p:nvGrpSpPr>
              <p:grpSpPr>
                <a:xfrm>
                  <a:off x="5552622" y="2236427"/>
                  <a:ext cx="325770" cy="54000"/>
                  <a:chOff x="5545930" y="2014381"/>
                  <a:chExt cx="325770" cy="54000"/>
                </a:xfrm>
                <a:grpFill/>
              </p:grpSpPr>
              <p:sp>
                <p:nvSpPr>
                  <p:cNvPr id="32" name="椭圆 31">
                    <a:extLst>
                      <a:ext uri="{FF2B5EF4-FFF2-40B4-BE49-F238E27FC236}">
                        <a16:creationId xmlns:a16="http://schemas.microsoft.com/office/drawing/2014/main" id="{8117DC82-32BC-4689-AC05-7C309EC9CEAD}"/>
                      </a:ext>
                    </a:extLst>
                  </p:cNvPr>
                  <p:cNvSpPr>
                    <a:spLocks noChangeAspect="1"/>
                  </p:cNvSpPr>
                  <p:nvPr/>
                </p:nvSpPr>
                <p:spPr>
                  <a:xfrm>
                    <a:off x="5545930" y="2014381"/>
                    <a:ext cx="54000" cy="54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33" name="矩形 32">
                    <a:extLst>
                      <a:ext uri="{FF2B5EF4-FFF2-40B4-BE49-F238E27FC236}">
                        <a16:creationId xmlns:a16="http://schemas.microsoft.com/office/drawing/2014/main" id="{B6ACD294-F123-4F59-A9E1-64EFAE9C5F0D}"/>
                      </a:ext>
                    </a:extLst>
                  </p:cNvPr>
                  <p:cNvSpPr/>
                  <p:nvPr/>
                </p:nvSpPr>
                <p:spPr>
                  <a:xfrm>
                    <a:off x="5619700" y="2034181"/>
                    <a:ext cx="252000" cy="14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grpSp>
          </p:grpSp>
        </p:grpSp>
      </p:grpSp>
    </p:spTree>
    <p:extLst>
      <p:ext uri="{BB962C8B-B14F-4D97-AF65-F5344CB8AC3E}">
        <p14:creationId xmlns:p14="http://schemas.microsoft.com/office/powerpoint/2010/main" val="3677313123"/>
      </p:ext>
    </p:extLst>
  </p:cSld>
  <p:clrMapOvr>
    <a:masterClrMapping/>
  </p:clrMapOvr>
  <mc:AlternateContent xmlns:mc="http://schemas.openxmlformats.org/markup-compatibility/2006" xmlns:p14="http://schemas.microsoft.com/office/powerpoint/2010/main">
    <mc:Choice Requires="p14">
      <p:transition spd="slow" p14:dur="1600" advClick="0" advTm="3000">
        <p:blinds dir="vert"/>
      </p:transition>
    </mc:Choice>
    <mc:Fallback xmlns="">
      <p:transition spd="slow" advClick="0" advTm="300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iterate type="lt">
                                    <p:tmPct val="20000"/>
                                  </p:iterate>
                                  <p:childTnLst>
                                    <p:set>
                                      <p:cBhvr>
                                        <p:cTn id="6" dur="1" fill="hold">
                                          <p:stCondLst>
                                            <p:cond delay="0"/>
                                          </p:stCondLst>
                                        </p:cTn>
                                        <p:tgtEl>
                                          <p:spTgt spid="28"/>
                                        </p:tgtEl>
                                        <p:attrNameLst>
                                          <p:attrName>style.visibility</p:attrName>
                                        </p:attrNameLst>
                                      </p:cBhvr>
                                      <p:to>
                                        <p:strVal val="visible"/>
                                      </p:to>
                                    </p:set>
                                    <p:anim calcmode="lin" valueType="num">
                                      <p:cBhvr>
                                        <p:cTn id="7" dur="500" fill="hold"/>
                                        <p:tgtEl>
                                          <p:spTgt spid="28"/>
                                        </p:tgtEl>
                                        <p:attrNameLst>
                                          <p:attrName>ppt_w</p:attrName>
                                        </p:attrNameLst>
                                      </p:cBhvr>
                                      <p:tavLst>
                                        <p:tav tm="0">
                                          <p:val>
                                            <p:fltVal val="0"/>
                                          </p:val>
                                        </p:tav>
                                        <p:tav tm="100000">
                                          <p:val>
                                            <p:strVal val="#ppt_w"/>
                                          </p:val>
                                        </p:tav>
                                      </p:tavLst>
                                    </p:anim>
                                    <p:anim calcmode="lin" valueType="num">
                                      <p:cBhvr>
                                        <p:cTn id="8" dur="500" fill="hold"/>
                                        <p:tgtEl>
                                          <p:spTgt spid="28"/>
                                        </p:tgtEl>
                                        <p:attrNameLst>
                                          <p:attrName>ppt_h</p:attrName>
                                        </p:attrNameLst>
                                      </p:cBhvr>
                                      <p:tavLst>
                                        <p:tav tm="0">
                                          <p:val>
                                            <p:fltVal val="0"/>
                                          </p:val>
                                        </p:tav>
                                        <p:tav tm="100000">
                                          <p:val>
                                            <p:strVal val="#ppt_h"/>
                                          </p:val>
                                        </p:tav>
                                      </p:tavLst>
                                    </p:anim>
                                    <p:animEffect transition="in" filter="fade">
                                      <p:cBhvr>
                                        <p:cTn id="9" dur="500"/>
                                        <p:tgtEl>
                                          <p:spTgt spid="28"/>
                                        </p:tgtEl>
                                      </p:cBhvr>
                                    </p:animEffect>
                                  </p:childTnLst>
                                </p:cTn>
                              </p:par>
                              <p:par>
                                <p:cTn id="10" presetID="53" presetClass="entr" presetSubtype="16" fill="hold" grpId="0" nodeType="withEffect">
                                  <p:stCondLst>
                                    <p:cond delay="100"/>
                                  </p:stCondLst>
                                  <p:childTnLst>
                                    <p:set>
                                      <p:cBhvr>
                                        <p:cTn id="11" dur="1" fill="hold">
                                          <p:stCondLst>
                                            <p:cond delay="0"/>
                                          </p:stCondLst>
                                        </p:cTn>
                                        <p:tgtEl>
                                          <p:spTgt spid="6"/>
                                        </p:tgtEl>
                                        <p:attrNameLst>
                                          <p:attrName>style.visibility</p:attrName>
                                        </p:attrNameLst>
                                      </p:cBhvr>
                                      <p:to>
                                        <p:strVal val="visible"/>
                                      </p:to>
                                    </p:set>
                                    <p:anim calcmode="lin" valueType="num">
                                      <p:cBhvr>
                                        <p:cTn id="12" dur="500" fill="hold"/>
                                        <p:tgtEl>
                                          <p:spTgt spid="6"/>
                                        </p:tgtEl>
                                        <p:attrNameLst>
                                          <p:attrName>ppt_w</p:attrName>
                                        </p:attrNameLst>
                                      </p:cBhvr>
                                      <p:tavLst>
                                        <p:tav tm="0">
                                          <p:val>
                                            <p:fltVal val="0"/>
                                          </p:val>
                                        </p:tav>
                                        <p:tav tm="100000">
                                          <p:val>
                                            <p:strVal val="#ppt_w"/>
                                          </p:val>
                                        </p:tav>
                                      </p:tavLst>
                                    </p:anim>
                                    <p:anim calcmode="lin" valueType="num">
                                      <p:cBhvr>
                                        <p:cTn id="13" dur="500" fill="hold"/>
                                        <p:tgtEl>
                                          <p:spTgt spid="6"/>
                                        </p:tgtEl>
                                        <p:attrNameLst>
                                          <p:attrName>ppt_h</p:attrName>
                                        </p:attrNameLst>
                                      </p:cBhvr>
                                      <p:tavLst>
                                        <p:tav tm="0">
                                          <p:val>
                                            <p:fltVal val="0"/>
                                          </p:val>
                                        </p:tav>
                                        <p:tav tm="100000">
                                          <p:val>
                                            <p:strVal val="#ppt_h"/>
                                          </p:val>
                                        </p:tav>
                                      </p:tavLst>
                                    </p:anim>
                                    <p:animEffect transition="in" filter="fade">
                                      <p:cBhvr>
                                        <p:cTn id="14" dur="500"/>
                                        <p:tgtEl>
                                          <p:spTgt spid="6"/>
                                        </p:tgtEl>
                                      </p:cBhvr>
                                    </p:animEffect>
                                  </p:childTnLst>
                                </p:cTn>
                              </p:par>
                            </p:childTnLst>
                          </p:cTn>
                        </p:par>
                        <p:par>
                          <p:cTn id="15" fill="hold">
                            <p:stCondLst>
                              <p:cond delay="1400"/>
                            </p:stCondLst>
                            <p:childTnLst>
                              <p:par>
                                <p:cTn id="16" presetID="22" presetClass="entr" presetSubtype="4" fill="hold" nodeType="afterEffect">
                                  <p:stCondLst>
                                    <p:cond delay="500"/>
                                  </p:stCondLst>
                                  <p:childTnLst>
                                    <p:set>
                                      <p:cBhvr>
                                        <p:cTn id="17" dur="1" fill="hold">
                                          <p:stCondLst>
                                            <p:cond delay="0"/>
                                          </p:stCondLst>
                                        </p:cTn>
                                        <p:tgtEl>
                                          <p:spTgt spid="9"/>
                                        </p:tgtEl>
                                        <p:attrNameLst>
                                          <p:attrName>style.visibility</p:attrName>
                                        </p:attrNameLst>
                                      </p:cBhvr>
                                      <p:to>
                                        <p:strVal val="visible"/>
                                      </p:to>
                                    </p:set>
                                    <p:animEffect transition="in" filter="wipe(down)">
                                      <p:cBhvr>
                                        <p:cTn id="18" dur="500"/>
                                        <p:tgtEl>
                                          <p:spTgt spid="9"/>
                                        </p:tgtEl>
                                      </p:cBhvr>
                                    </p:animEffect>
                                  </p:childTnLst>
                                </p:cTn>
                              </p:par>
                              <p:par>
                                <p:cTn id="19" presetID="22" presetClass="entr" presetSubtype="1" fill="hold" nodeType="withEffect">
                                  <p:stCondLst>
                                    <p:cond delay="500"/>
                                  </p:stCondLst>
                                  <p:childTnLst>
                                    <p:set>
                                      <p:cBhvr>
                                        <p:cTn id="20" dur="1" fill="hold">
                                          <p:stCondLst>
                                            <p:cond delay="0"/>
                                          </p:stCondLst>
                                        </p:cTn>
                                        <p:tgtEl>
                                          <p:spTgt spid="19"/>
                                        </p:tgtEl>
                                        <p:attrNameLst>
                                          <p:attrName>style.visibility</p:attrName>
                                        </p:attrNameLst>
                                      </p:cBhvr>
                                      <p:to>
                                        <p:strVal val="visible"/>
                                      </p:to>
                                    </p:set>
                                    <p:animEffect transition="in" filter="wipe(up)">
                                      <p:cBhvr>
                                        <p:cTn id="21" dur="500"/>
                                        <p:tgtEl>
                                          <p:spTgt spid="19"/>
                                        </p:tgtEl>
                                      </p:cBhvr>
                                    </p:animEffect>
                                  </p:childTnLst>
                                </p:cTn>
                              </p:par>
                            </p:childTnLst>
                          </p:cTn>
                        </p:par>
                        <p:par>
                          <p:cTn id="22" fill="hold">
                            <p:stCondLst>
                              <p:cond delay="2400"/>
                            </p:stCondLst>
                            <p:childTnLst>
                              <p:par>
                                <p:cTn id="23" presetID="10" presetClass="entr" presetSubtype="0" fill="hold" grpId="0" nodeType="after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fade">
                                      <p:cBhvr>
                                        <p:cTn id="25" dur="1000"/>
                                        <p:tgtEl>
                                          <p:spTgt spid="29"/>
                                        </p:tgtEl>
                                      </p:cBhvr>
                                    </p:animEffect>
                                  </p:childTnLst>
                                </p:cTn>
                              </p:par>
                              <p:par>
                                <p:cTn id="26" presetID="35" presetClass="path" presetSubtype="0" accel="10000" decel="90000" fill="hold" grpId="1" nodeType="withEffect">
                                  <p:stCondLst>
                                    <p:cond delay="0"/>
                                  </p:stCondLst>
                                  <p:childTnLst>
                                    <p:animMotion origin="layout" path="M -6.25E-7 4.44444E-6 L 0.05182 4.44444E-6 " pathEditMode="relative" rAng="0" ptsTypes="AA">
                                      <p:cBhvr>
                                        <p:cTn id="27" dur="1000" spd="-100000" fill="hold"/>
                                        <p:tgtEl>
                                          <p:spTgt spid="29"/>
                                        </p:tgtEl>
                                        <p:attrNameLst>
                                          <p:attrName>ppt_x</p:attrName>
                                          <p:attrName>ppt_y</p:attrName>
                                        </p:attrNameLst>
                                      </p:cBhvr>
                                      <p:rCtr x="2591" y="0"/>
                                    </p:animMotion>
                                  </p:childTnLst>
                                </p:cTn>
                              </p:par>
                            </p:childTnLst>
                          </p:cTn>
                        </p:par>
                        <p:par>
                          <p:cTn id="28" fill="hold">
                            <p:stCondLst>
                              <p:cond delay="3400"/>
                            </p:stCondLst>
                            <p:childTnLst>
                              <p:par>
                                <p:cTn id="29" presetID="2" presetClass="entr" presetSubtype="8" decel="100000" fill="hold" nodeType="afterEffect">
                                  <p:stCondLst>
                                    <p:cond delay="0"/>
                                  </p:stCondLst>
                                  <p:childTnLst>
                                    <p:set>
                                      <p:cBhvr>
                                        <p:cTn id="30" dur="1" fill="hold">
                                          <p:stCondLst>
                                            <p:cond delay="0"/>
                                          </p:stCondLst>
                                        </p:cTn>
                                        <p:tgtEl>
                                          <p:spTgt spid="16"/>
                                        </p:tgtEl>
                                        <p:attrNameLst>
                                          <p:attrName>style.visibility</p:attrName>
                                        </p:attrNameLst>
                                      </p:cBhvr>
                                      <p:to>
                                        <p:strVal val="visible"/>
                                      </p:to>
                                    </p:set>
                                    <p:anim calcmode="lin" valueType="num">
                                      <p:cBhvr additive="base">
                                        <p:cTn id="31" dur="500" fill="hold"/>
                                        <p:tgtEl>
                                          <p:spTgt spid="16"/>
                                        </p:tgtEl>
                                        <p:attrNameLst>
                                          <p:attrName>ppt_x</p:attrName>
                                        </p:attrNameLst>
                                      </p:cBhvr>
                                      <p:tavLst>
                                        <p:tav tm="0">
                                          <p:val>
                                            <p:strVal val="0-#ppt_w/2"/>
                                          </p:val>
                                        </p:tav>
                                        <p:tav tm="100000">
                                          <p:val>
                                            <p:strVal val="#ppt_x"/>
                                          </p:val>
                                        </p:tav>
                                      </p:tavLst>
                                    </p:anim>
                                    <p:anim calcmode="lin" valueType="num">
                                      <p:cBhvr additive="base">
                                        <p:cTn id="32" dur="50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8" grpId="0"/>
      <p:bldP spid="29" grpId="0"/>
      <p:bldP spid="29" grpId="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0" y="2966"/>
            <a:ext cx="12191999" cy="900201"/>
          </a:xfrm>
          <a:prstGeom prst="rect">
            <a:avLst/>
          </a:prstGeom>
          <a:solidFill>
            <a:schemeClr val="bg2">
              <a:lumMod val="7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9" name="矩形 8"/>
          <p:cNvSpPr/>
          <p:nvPr/>
        </p:nvSpPr>
        <p:spPr>
          <a:xfrm>
            <a:off x="0" y="904905"/>
            <a:ext cx="12191999" cy="45719"/>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10" name="矩形 9"/>
          <p:cNvSpPr/>
          <p:nvPr/>
        </p:nvSpPr>
        <p:spPr>
          <a:xfrm>
            <a:off x="1418221" y="253163"/>
            <a:ext cx="6502101" cy="523220"/>
          </a:xfrm>
          <a:prstGeom prst="rect">
            <a:avLst/>
          </a:prstGeom>
        </p:spPr>
        <p:txBody>
          <a:bodyPr wrap="none">
            <a:spAutoFit/>
          </a:bodyPr>
          <a:lstStyle/>
          <a:p>
            <a:r>
              <a:rPr lang="en-US" altLang="zh-CN" sz="2800" dirty="0">
                <a:solidFill>
                  <a:srgbClr val="06518A"/>
                </a:solidFill>
                <a:cs typeface="+mn-ea"/>
              </a:rPr>
              <a:t>The work was guided by four questions. </a:t>
            </a:r>
            <a:endParaRPr lang="zh-CN" altLang="en-US" sz="2800" dirty="0">
              <a:solidFill>
                <a:srgbClr val="06518A"/>
              </a:solidFill>
              <a:cs typeface="+mn-ea"/>
              <a:sym typeface="+mn-lt"/>
            </a:endParaRPr>
          </a:p>
        </p:txBody>
      </p:sp>
      <p:graphicFrame>
        <p:nvGraphicFramePr>
          <p:cNvPr id="7" name="图表 6"/>
          <p:cNvGraphicFramePr/>
          <p:nvPr>
            <p:extLst>
              <p:ext uri="{D42A27DB-BD31-4B8C-83A1-F6EECF244321}">
                <p14:modId xmlns:p14="http://schemas.microsoft.com/office/powerpoint/2010/main" val="2947007790"/>
              </p:ext>
            </p:extLst>
          </p:nvPr>
        </p:nvGraphicFramePr>
        <p:xfrm>
          <a:off x="3447926" y="1857488"/>
          <a:ext cx="5296146" cy="3530764"/>
        </p:xfrm>
        <a:graphic>
          <a:graphicData uri="http://schemas.openxmlformats.org/drawingml/2006/chart">
            <c:chart xmlns:c="http://schemas.openxmlformats.org/drawingml/2006/chart" xmlns:r="http://schemas.openxmlformats.org/officeDocument/2006/relationships" r:id="rId3"/>
          </a:graphicData>
        </a:graphic>
      </p:graphicFrame>
      <p:grpSp>
        <p:nvGrpSpPr>
          <p:cNvPr id="2" name="组合 1"/>
          <p:cNvGrpSpPr/>
          <p:nvPr/>
        </p:nvGrpSpPr>
        <p:grpSpPr>
          <a:xfrm>
            <a:off x="1329026" y="1857488"/>
            <a:ext cx="3104060" cy="2006434"/>
            <a:chOff x="1329026" y="1857488"/>
            <a:chExt cx="3104060" cy="2006434"/>
          </a:xfrm>
        </p:grpSpPr>
        <p:sp>
          <p:nvSpPr>
            <p:cNvPr id="44" name="矩形 43"/>
            <p:cNvSpPr/>
            <p:nvPr/>
          </p:nvSpPr>
          <p:spPr>
            <a:xfrm>
              <a:off x="1379587" y="1857488"/>
              <a:ext cx="2359941" cy="461665"/>
            </a:xfrm>
            <a:prstGeom prst="rect">
              <a:avLst/>
            </a:prstGeom>
          </p:spPr>
          <p:txBody>
            <a:bodyPr wrap="none">
              <a:spAutoFit/>
            </a:bodyPr>
            <a:lstStyle/>
            <a:p>
              <a:r>
                <a:rPr lang="en-US" altLang="zh-CN" sz="2400" dirty="0">
                  <a:solidFill>
                    <a:srgbClr val="06518A"/>
                  </a:solidFill>
                  <a:cs typeface="+mn-ea"/>
                  <a:sym typeface="+mn-lt"/>
                </a:rPr>
                <a:t>A.</a:t>
              </a:r>
              <a:r>
                <a:rPr lang="en-US" altLang="zh-CN" sz="2400" b="0" i="0" dirty="0">
                  <a:solidFill>
                    <a:srgbClr val="333333"/>
                  </a:solidFill>
                  <a:effectLst/>
                  <a:latin typeface="PT Serif" panose="020A0603040505020204" pitchFamily="18" charset="0"/>
                </a:rPr>
                <a:t> </a:t>
              </a:r>
              <a:r>
                <a:rPr lang="en-US" altLang="zh-CN" sz="2400" dirty="0">
                  <a:solidFill>
                    <a:srgbClr val="06518A"/>
                  </a:solidFill>
                  <a:cs typeface="+mn-ea"/>
                </a:rPr>
                <a:t>temperature</a:t>
              </a:r>
              <a:endParaRPr lang="zh-CN" altLang="en-US" sz="2400" dirty="0">
                <a:solidFill>
                  <a:srgbClr val="06518A"/>
                </a:solidFill>
                <a:cs typeface="+mn-ea"/>
                <a:sym typeface="+mn-lt"/>
              </a:endParaRPr>
            </a:p>
          </p:txBody>
        </p:sp>
        <p:sp>
          <p:nvSpPr>
            <p:cNvPr id="45" name="矩形 44"/>
            <p:cNvSpPr/>
            <p:nvPr/>
          </p:nvSpPr>
          <p:spPr>
            <a:xfrm>
              <a:off x="1329026" y="2362357"/>
              <a:ext cx="3104060" cy="1501565"/>
            </a:xfrm>
            <a:prstGeom prst="rect">
              <a:avLst/>
            </a:prstGeom>
          </p:spPr>
          <p:txBody>
            <a:bodyPr wrap="square">
              <a:spAutoFit/>
            </a:bodyPr>
            <a:lstStyle/>
            <a:p>
              <a:pPr>
                <a:lnSpc>
                  <a:spcPct val="130000"/>
                </a:lnSpc>
              </a:pPr>
              <a:r>
                <a:rPr lang="en-US" altLang="zh-CN" dirty="0">
                  <a:solidFill>
                    <a:srgbClr val="333333"/>
                  </a:solidFill>
                  <a:latin typeface="PT Serif" panose="020A0603040505020204" pitchFamily="18" charset="0"/>
                </a:rPr>
                <a:t>H</a:t>
              </a:r>
              <a:r>
                <a:rPr lang="en-US" altLang="zh-CN" b="0" i="0" dirty="0">
                  <a:solidFill>
                    <a:srgbClr val="333333"/>
                  </a:solidFill>
                  <a:effectLst/>
                  <a:latin typeface="PT Serif" panose="020A0603040505020204" pitchFamily="18" charset="0"/>
                </a:rPr>
                <a:t>ow do the effects of temperature on nesting success vary across land-cover types? </a:t>
              </a:r>
              <a:endParaRPr lang="zh-CN" altLang="en-US" dirty="0">
                <a:solidFill>
                  <a:schemeClr val="bg2">
                    <a:lumMod val="25000"/>
                  </a:schemeClr>
                </a:solidFill>
                <a:cs typeface="+mn-ea"/>
                <a:sym typeface="+mn-lt"/>
              </a:endParaRPr>
            </a:p>
          </p:txBody>
        </p:sp>
      </p:grpSp>
      <p:grpSp>
        <p:nvGrpSpPr>
          <p:cNvPr id="3" name="组合 2"/>
          <p:cNvGrpSpPr/>
          <p:nvPr/>
        </p:nvGrpSpPr>
        <p:grpSpPr>
          <a:xfrm>
            <a:off x="1598085" y="4411352"/>
            <a:ext cx="3104060" cy="2234609"/>
            <a:chOff x="1351826" y="3428504"/>
            <a:chExt cx="3104060" cy="2234609"/>
          </a:xfrm>
        </p:grpSpPr>
        <p:sp>
          <p:nvSpPr>
            <p:cNvPr id="56" name="矩形 55"/>
            <p:cNvSpPr/>
            <p:nvPr/>
          </p:nvSpPr>
          <p:spPr>
            <a:xfrm>
              <a:off x="1379587" y="3428504"/>
              <a:ext cx="1786066" cy="461665"/>
            </a:xfrm>
            <a:prstGeom prst="rect">
              <a:avLst/>
            </a:prstGeom>
          </p:spPr>
          <p:txBody>
            <a:bodyPr wrap="none">
              <a:spAutoFit/>
            </a:bodyPr>
            <a:lstStyle/>
            <a:p>
              <a:r>
                <a:rPr lang="en-US" altLang="zh-CN" sz="2400" dirty="0">
                  <a:solidFill>
                    <a:srgbClr val="06518A"/>
                  </a:solidFill>
                  <a:cs typeface="+mn-ea"/>
                  <a:sym typeface="+mn-lt"/>
                </a:rPr>
                <a:t>B. compare</a:t>
              </a:r>
              <a:endParaRPr lang="zh-CN" altLang="en-US" sz="2400" dirty="0">
                <a:solidFill>
                  <a:srgbClr val="06518A"/>
                </a:solidFill>
                <a:cs typeface="+mn-ea"/>
                <a:sym typeface="+mn-lt"/>
              </a:endParaRPr>
            </a:p>
          </p:txBody>
        </p:sp>
        <p:sp>
          <p:nvSpPr>
            <p:cNvPr id="57" name="矩形 56"/>
            <p:cNvSpPr/>
            <p:nvPr/>
          </p:nvSpPr>
          <p:spPr>
            <a:xfrm>
              <a:off x="1351826" y="3801450"/>
              <a:ext cx="3104060" cy="1861663"/>
            </a:xfrm>
            <a:prstGeom prst="rect">
              <a:avLst/>
            </a:prstGeom>
          </p:spPr>
          <p:txBody>
            <a:bodyPr wrap="square">
              <a:spAutoFit/>
            </a:bodyPr>
            <a:lstStyle/>
            <a:p>
              <a:pPr>
                <a:lnSpc>
                  <a:spcPct val="130000"/>
                </a:lnSpc>
              </a:pPr>
              <a:r>
                <a:rPr lang="en-US" altLang="zh-CN" dirty="0">
                  <a:solidFill>
                    <a:srgbClr val="333333"/>
                  </a:solidFill>
                  <a:latin typeface="PT Serif" panose="020A0603040505020204" pitchFamily="18" charset="0"/>
                </a:rPr>
                <a:t>A</a:t>
              </a:r>
              <a:r>
                <a:rPr lang="en-US" altLang="zh-CN" b="0" i="0" dirty="0">
                  <a:solidFill>
                    <a:srgbClr val="333333"/>
                  </a:solidFill>
                  <a:effectLst/>
                  <a:latin typeface="PT Serif" panose="020A0603040505020204" pitchFamily="18" charset="0"/>
                </a:rPr>
                <a:t>re some species more vulnerable to the interactive effects of habitat conversion and climate change than others? </a:t>
              </a:r>
              <a:endParaRPr lang="zh-CN" altLang="en-US" dirty="0">
                <a:solidFill>
                  <a:schemeClr val="bg2">
                    <a:lumMod val="25000"/>
                  </a:schemeClr>
                </a:solidFill>
                <a:cs typeface="+mn-ea"/>
                <a:sym typeface="+mn-lt"/>
              </a:endParaRPr>
            </a:p>
          </p:txBody>
        </p:sp>
      </p:grpSp>
      <p:grpSp>
        <p:nvGrpSpPr>
          <p:cNvPr id="66" name="组合 65"/>
          <p:cNvGrpSpPr/>
          <p:nvPr/>
        </p:nvGrpSpPr>
        <p:grpSpPr>
          <a:xfrm>
            <a:off x="3410309" y="4601852"/>
            <a:ext cx="1158526" cy="119286"/>
            <a:chOff x="2943574" y="4978400"/>
            <a:chExt cx="1158526" cy="119286"/>
          </a:xfrm>
        </p:grpSpPr>
        <p:cxnSp>
          <p:nvCxnSpPr>
            <p:cNvPr id="67" name="直接连接符 66"/>
            <p:cNvCxnSpPr/>
            <p:nvPr/>
          </p:nvCxnSpPr>
          <p:spPr>
            <a:xfrm>
              <a:off x="2943574" y="5034186"/>
              <a:ext cx="1031526" cy="0"/>
            </a:xfrm>
            <a:prstGeom prst="line">
              <a:avLst/>
            </a:prstGeom>
            <a:ln w="12700">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sp>
          <p:nvSpPr>
            <p:cNvPr id="68" name="椭圆 67"/>
            <p:cNvSpPr/>
            <p:nvPr/>
          </p:nvSpPr>
          <p:spPr>
            <a:xfrm>
              <a:off x="3982814" y="4978400"/>
              <a:ext cx="119286" cy="119286"/>
            </a:xfrm>
            <a:prstGeom prst="ellipse">
              <a:avLst/>
            </a:prstGeom>
            <a:noFill/>
            <a:ln w="19050">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5" name="组合 4"/>
          <p:cNvGrpSpPr/>
          <p:nvPr/>
        </p:nvGrpSpPr>
        <p:grpSpPr>
          <a:xfrm>
            <a:off x="8046564" y="1857488"/>
            <a:ext cx="3673750" cy="1874511"/>
            <a:chOff x="8046564" y="1857488"/>
            <a:chExt cx="3673750" cy="1874511"/>
          </a:xfrm>
        </p:grpSpPr>
        <p:sp>
          <p:nvSpPr>
            <p:cNvPr id="60" name="矩形 59"/>
            <p:cNvSpPr/>
            <p:nvPr/>
          </p:nvSpPr>
          <p:spPr>
            <a:xfrm>
              <a:off x="8781689" y="1857488"/>
              <a:ext cx="2938625" cy="461665"/>
            </a:xfrm>
            <a:prstGeom prst="rect">
              <a:avLst/>
            </a:prstGeom>
          </p:spPr>
          <p:txBody>
            <a:bodyPr wrap="none">
              <a:spAutoFit/>
            </a:bodyPr>
            <a:lstStyle/>
            <a:p>
              <a:r>
                <a:rPr lang="en-US" altLang="zh-CN" sz="2400" dirty="0">
                  <a:solidFill>
                    <a:srgbClr val="06518A"/>
                  </a:solidFill>
                  <a:cs typeface="+mn-ea"/>
                  <a:sym typeface="+mn-lt"/>
                </a:rPr>
                <a:t>C.</a:t>
              </a:r>
              <a:r>
                <a:rPr lang="en-US" altLang="zh-CN" sz="2400" dirty="0">
                  <a:solidFill>
                    <a:srgbClr val="06518A"/>
                  </a:solidFill>
                  <a:cs typeface="+mn-ea"/>
                </a:rPr>
                <a:t> species’ ranges</a:t>
              </a:r>
              <a:endParaRPr lang="zh-CN" altLang="en-US" sz="2400" dirty="0">
                <a:solidFill>
                  <a:srgbClr val="06518A"/>
                </a:solidFill>
                <a:cs typeface="+mn-ea"/>
                <a:sym typeface="+mn-lt"/>
              </a:endParaRPr>
            </a:p>
          </p:txBody>
        </p:sp>
        <p:sp>
          <p:nvSpPr>
            <p:cNvPr id="61" name="矩形 60"/>
            <p:cNvSpPr/>
            <p:nvPr/>
          </p:nvSpPr>
          <p:spPr>
            <a:xfrm>
              <a:off x="8046564" y="2230434"/>
              <a:ext cx="2869694" cy="1501565"/>
            </a:xfrm>
            <a:prstGeom prst="rect">
              <a:avLst/>
            </a:prstGeom>
          </p:spPr>
          <p:txBody>
            <a:bodyPr wrap="square">
              <a:spAutoFit/>
            </a:bodyPr>
            <a:lstStyle/>
            <a:p>
              <a:pPr algn="just">
                <a:lnSpc>
                  <a:spcPct val="130000"/>
                </a:lnSpc>
              </a:pPr>
              <a:r>
                <a:rPr lang="en-US" altLang="zh-CN" dirty="0">
                  <a:solidFill>
                    <a:srgbClr val="333333"/>
                  </a:solidFill>
                  <a:latin typeface="PT Serif" panose="020A0603040505020204" pitchFamily="18" charset="0"/>
                </a:rPr>
                <a:t>A</a:t>
              </a:r>
              <a:r>
                <a:rPr lang="en-US" altLang="zh-CN" b="0" i="0" dirty="0">
                  <a:solidFill>
                    <a:srgbClr val="333333"/>
                  </a:solidFill>
                  <a:effectLst/>
                  <a:latin typeface="PT Serif" panose="020A0603040505020204" pitchFamily="18" charset="0"/>
                </a:rPr>
                <a:t>re the effects of temperature and land cover consistent across species’ ranges? </a:t>
              </a:r>
              <a:endParaRPr lang="zh-CN" altLang="en-US" dirty="0">
                <a:solidFill>
                  <a:schemeClr val="bg2">
                    <a:lumMod val="25000"/>
                  </a:schemeClr>
                </a:solidFill>
                <a:cs typeface="+mn-ea"/>
                <a:sym typeface="+mn-lt"/>
              </a:endParaRPr>
            </a:p>
          </p:txBody>
        </p:sp>
      </p:grpSp>
      <p:grpSp>
        <p:nvGrpSpPr>
          <p:cNvPr id="12" name="组合 11"/>
          <p:cNvGrpSpPr/>
          <p:nvPr/>
        </p:nvGrpSpPr>
        <p:grpSpPr>
          <a:xfrm>
            <a:off x="8279445" y="4140187"/>
            <a:ext cx="3535465" cy="2379114"/>
            <a:chOff x="7796379" y="4948974"/>
            <a:chExt cx="3535465" cy="2379114"/>
          </a:xfrm>
        </p:grpSpPr>
        <p:sp>
          <p:nvSpPr>
            <p:cNvPr id="64" name="矩形 63"/>
            <p:cNvSpPr/>
            <p:nvPr/>
          </p:nvSpPr>
          <p:spPr>
            <a:xfrm>
              <a:off x="8531077" y="4948974"/>
              <a:ext cx="2800767" cy="461665"/>
            </a:xfrm>
            <a:prstGeom prst="rect">
              <a:avLst/>
            </a:prstGeom>
          </p:spPr>
          <p:txBody>
            <a:bodyPr wrap="none">
              <a:spAutoFit/>
            </a:bodyPr>
            <a:lstStyle/>
            <a:p>
              <a:r>
                <a:rPr lang="en-US" altLang="zh-CN" sz="2400" dirty="0">
                  <a:solidFill>
                    <a:srgbClr val="06518A"/>
                  </a:solidFill>
                  <a:cs typeface="+mn-ea"/>
                  <a:sym typeface="+mn-lt"/>
                </a:rPr>
                <a:t>D.</a:t>
              </a:r>
              <a:r>
                <a:rPr lang="en-US" altLang="zh-CN" sz="2400" dirty="0">
                  <a:solidFill>
                    <a:srgbClr val="333333"/>
                  </a:solidFill>
                  <a:latin typeface="PT Serif" panose="020A0603040505020204" pitchFamily="18" charset="0"/>
                </a:rPr>
                <a:t> </a:t>
              </a:r>
              <a:r>
                <a:rPr lang="en-US" altLang="zh-CN" sz="2400" dirty="0">
                  <a:solidFill>
                    <a:srgbClr val="06518A"/>
                  </a:solidFill>
                  <a:latin typeface="PT Serif" panose="020A0603040505020204" pitchFamily="18" charset="0"/>
                  <a:cs typeface="+mn-ea"/>
                </a:rPr>
                <a:t>l</a:t>
              </a:r>
              <a:r>
                <a:rPr lang="en-US" altLang="zh-CN" sz="2400" dirty="0">
                  <a:solidFill>
                    <a:srgbClr val="06518A"/>
                  </a:solidFill>
                  <a:cs typeface="+mn-ea"/>
                </a:rPr>
                <a:t>ooking forward </a:t>
              </a:r>
              <a:endParaRPr lang="zh-CN" altLang="en-US" sz="2400" dirty="0">
                <a:solidFill>
                  <a:srgbClr val="06518A"/>
                </a:solidFill>
                <a:cs typeface="+mn-ea"/>
                <a:sym typeface="+mn-lt"/>
              </a:endParaRPr>
            </a:p>
          </p:txBody>
        </p:sp>
        <p:sp>
          <p:nvSpPr>
            <p:cNvPr id="65" name="矩形 64"/>
            <p:cNvSpPr/>
            <p:nvPr/>
          </p:nvSpPr>
          <p:spPr>
            <a:xfrm>
              <a:off x="7796379" y="5466425"/>
              <a:ext cx="3335799" cy="1861663"/>
            </a:xfrm>
            <a:prstGeom prst="rect">
              <a:avLst/>
            </a:prstGeom>
          </p:spPr>
          <p:txBody>
            <a:bodyPr wrap="square">
              <a:spAutoFit/>
            </a:bodyPr>
            <a:lstStyle/>
            <a:p>
              <a:pPr>
                <a:lnSpc>
                  <a:spcPct val="130000"/>
                </a:lnSpc>
              </a:pPr>
              <a:r>
                <a:rPr lang="en-US" altLang="zh-CN" dirty="0">
                  <a:solidFill>
                    <a:srgbClr val="333333"/>
                  </a:solidFill>
                  <a:latin typeface="PT Serif" panose="020A0603040505020204" pitchFamily="18" charset="0"/>
                </a:rPr>
                <a:t>L</a:t>
              </a:r>
              <a:r>
                <a:rPr lang="en-US" altLang="zh-CN" b="0" i="0" dirty="0">
                  <a:solidFill>
                    <a:srgbClr val="333333"/>
                  </a:solidFill>
                  <a:effectLst/>
                  <a:latin typeface="PT Serif" panose="020A0603040505020204" pitchFamily="18" charset="0"/>
                </a:rPr>
                <a:t>ooking forward across the 21st century, how will nesting success likely change across space, time, and alternative climate change scenarios?</a:t>
              </a:r>
              <a:endParaRPr lang="zh-CN" altLang="en-US" dirty="0">
                <a:solidFill>
                  <a:schemeClr val="bg2">
                    <a:lumMod val="25000"/>
                  </a:schemeClr>
                </a:solidFill>
                <a:cs typeface="+mn-ea"/>
                <a:sym typeface="+mn-lt"/>
              </a:endParaRPr>
            </a:p>
          </p:txBody>
        </p:sp>
      </p:grpSp>
      <p:sp>
        <p:nvSpPr>
          <p:cNvPr id="23" name="矩形 22"/>
          <p:cNvSpPr/>
          <p:nvPr/>
        </p:nvSpPr>
        <p:spPr>
          <a:xfrm>
            <a:off x="4863657" y="3013320"/>
            <a:ext cx="2432076" cy="954107"/>
          </a:xfrm>
          <a:prstGeom prst="rect">
            <a:avLst/>
          </a:prstGeom>
        </p:spPr>
        <p:txBody>
          <a:bodyPr wrap="square">
            <a:spAutoFit/>
          </a:bodyPr>
          <a:lstStyle/>
          <a:p>
            <a:pPr algn="ctr"/>
            <a:r>
              <a:rPr lang="en-US" altLang="zh-CN" sz="2800" dirty="0">
                <a:solidFill>
                  <a:schemeClr val="bg2">
                    <a:lumMod val="25000"/>
                  </a:schemeClr>
                </a:solidFill>
                <a:cs typeface="+mn-ea"/>
                <a:sym typeface="+mn-lt"/>
              </a:rPr>
              <a:t>Four </a:t>
            </a:r>
          </a:p>
          <a:p>
            <a:pPr algn="ctr"/>
            <a:r>
              <a:rPr lang="en-US" altLang="zh-CN" sz="2800" dirty="0">
                <a:solidFill>
                  <a:schemeClr val="bg2">
                    <a:lumMod val="25000"/>
                  </a:schemeClr>
                </a:solidFill>
                <a:cs typeface="+mn-ea"/>
                <a:sym typeface="+mn-lt"/>
              </a:rPr>
              <a:t>Questions</a:t>
            </a:r>
          </a:p>
        </p:txBody>
      </p:sp>
      <p:pic>
        <p:nvPicPr>
          <p:cNvPr id="75" name="图片 7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274631" y="72559"/>
            <a:ext cx="788863" cy="788863"/>
          </a:xfrm>
          <a:prstGeom prst="rect">
            <a:avLst/>
          </a:prstGeom>
        </p:spPr>
      </p:pic>
      <p:grpSp>
        <p:nvGrpSpPr>
          <p:cNvPr id="92" name="组合 91">
            <a:extLst>
              <a:ext uri="{FF2B5EF4-FFF2-40B4-BE49-F238E27FC236}">
                <a16:creationId xmlns:a16="http://schemas.microsoft.com/office/drawing/2014/main" id="{D2B86724-3279-4727-9906-48F2E5E33381}"/>
              </a:ext>
            </a:extLst>
          </p:cNvPr>
          <p:cNvGrpSpPr/>
          <p:nvPr/>
        </p:nvGrpSpPr>
        <p:grpSpPr>
          <a:xfrm>
            <a:off x="3759823" y="2036392"/>
            <a:ext cx="1158526" cy="119286"/>
            <a:chOff x="2943574" y="4978400"/>
            <a:chExt cx="1158526" cy="119286"/>
          </a:xfrm>
        </p:grpSpPr>
        <p:cxnSp>
          <p:nvCxnSpPr>
            <p:cNvPr id="93" name="直接连接符 92">
              <a:extLst>
                <a:ext uri="{FF2B5EF4-FFF2-40B4-BE49-F238E27FC236}">
                  <a16:creationId xmlns:a16="http://schemas.microsoft.com/office/drawing/2014/main" id="{0EA638F4-5D2C-4D41-A10D-C795C08BC713}"/>
                </a:ext>
              </a:extLst>
            </p:cNvPr>
            <p:cNvCxnSpPr/>
            <p:nvPr/>
          </p:nvCxnSpPr>
          <p:spPr>
            <a:xfrm>
              <a:off x="2943574" y="5034186"/>
              <a:ext cx="1031526" cy="0"/>
            </a:xfrm>
            <a:prstGeom prst="line">
              <a:avLst/>
            </a:prstGeom>
            <a:ln w="12700">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sp>
          <p:nvSpPr>
            <p:cNvPr id="94" name="椭圆 93">
              <a:extLst>
                <a:ext uri="{FF2B5EF4-FFF2-40B4-BE49-F238E27FC236}">
                  <a16:creationId xmlns:a16="http://schemas.microsoft.com/office/drawing/2014/main" id="{07E5936F-44CD-4070-834E-622BFEF66DD4}"/>
                </a:ext>
              </a:extLst>
            </p:cNvPr>
            <p:cNvSpPr/>
            <p:nvPr/>
          </p:nvSpPr>
          <p:spPr>
            <a:xfrm>
              <a:off x="3982814" y="4978400"/>
              <a:ext cx="119286" cy="119286"/>
            </a:xfrm>
            <a:prstGeom prst="ellipse">
              <a:avLst/>
            </a:prstGeom>
            <a:noFill/>
            <a:ln w="19050">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95" name="组合 94">
            <a:extLst>
              <a:ext uri="{FF2B5EF4-FFF2-40B4-BE49-F238E27FC236}">
                <a16:creationId xmlns:a16="http://schemas.microsoft.com/office/drawing/2014/main" id="{B1681E92-7B5C-4F35-AEFC-7644376D53A2}"/>
              </a:ext>
            </a:extLst>
          </p:cNvPr>
          <p:cNvGrpSpPr/>
          <p:nvPr/>
        </p:nvGrpSpPr>
        <p:grpSpPr>
          <a:xfrm flipH="1" flipV="1">
            <a:off x="7592970" y="2017373"/>
            <a:ext cx="1151102" cy="138305"/>
            <a:chOff x="2943574" y="4978400"/>
            <a:chExt cx="1158526" cy="119286"/>
          </a:xfrm>
        </p:grpSpPr>
        <p:cxnSp>
          <p:nvCxnSpPr>
            <p:cNvPr id="96" name="直接连接符 95">
              <a:extLst>
                <a:ext uri="{FF2B5EF4-FFF2-40B4-BE49-F238E27FC236}">
                  <a16:creationId xmlns:a16="http://schemas.microsoft.com/office/drawing/2014/main" id="{9CABEB91-0A9E-47FA-88EA-27845A41A3BA}"/>
                </a:ext>
              </a:extLst>
            </p:cNvPr>
            <p:cNvCxnSpPr/>
            <p:nvPr/>
          </p:nvCxnSpPr>
          <p:spPr>
            <a:xfrm>
              <a:off x="2943574" y="5034186"/>
              <a:ext cx="1031526" cy="0"/>
            </a:xfrm>
            <a:prstGeom prst="line">
              <a:avLst/>
            </a:prstGeom>
            <a:ln w="12700">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sp>
          <p:nvSpPr>
            <p:cNvPr id="97" name="椭圆 96">
              <a:extLst>
                <a:ext uri="{FF2B5EF4-FFF2-40B4-BE49-F238E27FC236}">
                  <a16:creationId xmlns:a16="http://schemas.microsoft.com/office/drawing/2014/main" id="{F799472E-6745-4C1D-8C98-52A7F8C4049B}"/>
                </a:ext>
              </a:extLst>
            </p:cNvPr>
            <p:cNvSpPr/>
            <p:nvPr/>
          </p:nvSpPr>
          <p:spPr>
            <a:xfrm>
              <a:off x="3982814" y="4978400"/>
              <a:ext cx="119286" cy="119286"/>
            </a:xfrm>
            <a:prstGeom prst="ellipse">
              <a:avLst/>
            </a:prstGeom>
            <a:noFill/>
            <a:ln w="19050">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98" name="组合 97">
            <a:extLst>
              <a:ext uri="{FF2B5EF4-FFF2-40B4-BE49-F238E27FC236}">
                <a16:creationId xmlns:a16="http://schemas.microsoft.com/office/drawing/2014/main" id="{27141849-440A-4D73-8C69-15B9EE2895B2}"/>
              </a:ext>
            </a:extLst>
          </p:cNvPr>
          <p:cNvGrpSpPr/>
          <p:nvPr/>
        </p:nvGrpSpPr>
        <p:grpSpPr>
          <a:xfrm flipH="1" flipV="1">
            <a:off x="7832455" y="4334904"/>
            <a:ext cx="1151102" cy="138305"/>
            <a:chOff x="2943574" y="4978400"/>
            <a:chExt cx="1158526" cy="119286"/>
          </a:xfrm>
        </p:grpSpPr>
        <p:cxnSp>
          <p:nvCxnSpPr>
            <p:cNvPr id="99" name="直接连接符 98">
              <a:extLst>
                <a:ext uri="{FF2B5EF4-FFF2-40B4-BE49-F238E27FC236}">
                  <a16:creationId xmlns:a16="http://schemas.microsoft.com/office/drawing/2014/main" id="{CAA2170C-3D21-46CA-9442-4A6711B0EEDE}"/>
                </a:ext>
              </a:extLst>
            </p:cNvPr>
            <p:cNvCxnSpPr/>
            <p:nvPr/>
          </p:nvCxnSpPr>
          <p:spPr>
            <a:xfrm>
              <a:off x="2943574" y="5034186"/>
              <a:ext cx="1031526" cy="0"/>
            </a:xfrm>
            <a:prstGeom prst="line">
              <a:avLst/>
            </a:prstGeom>
            <a:ln w="12700">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sp>
          <p:nvSpPr>
            <p:cNvPr id="100" name="椭圆 99">
              <a:extLst>
                <a:ext uri="{FF2B5EF4-FFF2-40B4-BE49-F238E27FC236}">
                  <a16:creationId xmlns:a16="http://schemas.microsoft.com/office/drawing/2014/main" id="{3667C9F5-62F1-44D2-8121-E5BFC529842E}"/>
                </a:ext>
              </a:extLst>
            </p:cNvPr>
            <p:cNvSpPr/>
            <p:nvPr/>
          </p:nvSpPr>
          <p:spPr>
            <a:xfrm>
              <a:off x="3982814" y="4978400"/>
              <a:ext cx="119286" cy="119286"/>
            </a:xfrm>
            <a:prstGeom prst="ellipse">
              <a:avLst/>
            </a:prstGeom>
            <a:noFill/>
            <a:ln w="19050">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101" name="组合 100">
            <a:extLst>
              <a:ext uri="{FF2B5EF4-FFF2-40B4-BE49-F238E27FC236}">
                <a16:creationId xmlns:a16="http://schemas.microsoft.com/office/drawing/2014/main" id="{0C10B134-3183-4D90-A663-EA1CC7A18CAC}"/>
              </a:ext>
            </a:extLst>
          </p:cNvPr>
          <p:cNvGrpSpPr/>
          <p:nvPr/>
        </p:nvGrpSpPr>
        <p:grpSpPr>
          <a:xfrm>
            <a:off x="315742" y="3205"/>
            <a:ext cx="999853" cy="947419"/>
            <a:chOff x="315742" y="3205"/>
            <a:chExt cx="999853" cy="947419"/>
          </a:xfrm>
        </p:grpSpPr>
        <p:sp>
          <p:nvSpPr>
            <p:cNvPr id="102" name="矩形 101">
              <a:extLst>
                <a:ext uri="{FF2B5EF4-FFF2-40B4-BE49-F238E27FC236}">
                  <a16:creationId xmlns:a16="http://schemas.microsoft.com/office/drawing/2014/main" id="{042BCDFC-3528-4BE5-BC57-3EED5728F84B}"/>
                </a:ext>
              </a:extLst>
            </p:cNvPr>
            <p:cNvSpPr/>
            <p:nvPr/>
          </p:nvSpPr>
          <p:spPr>
            <a:xfrm>
              <a:off x="315742" y="3205"/>
              <a:ext cx="999853" cy="899962"/>
            </a:xfrm>
            <a:prstGeom prst="rect">
              <a:avLst/>
            </a:prstGeom>
            <a:solidFill>
              <a:srgbClr val="06518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103" name="矩形 102">
              <a:extLst>
                <a:ext uri="{FF2B5EF4-FFF2-40B4-BE49-F238E27FC236}">
                  <a16:creationId xmlns:a16="http://schemas.microsoft.com/office/drawing/2014/main" id="{E54C976F-A91D-4E07-9F7E-2B27F7C29893}"/>
                </a:ext>
              </a:extLst>
            </p:cNvPr>
            <p:cNvSpPr/>
            <p:nvPr/>
          </p:nvSpPr>
          <p:spPr>
            <a:xfrm>
              <a:off x="315742" y="903167"/>
              <a:ext cx="999853" cy="47457"/>
            </a:xfrm>
            <a:prstGeom prst="rect">
              <a:avLst/>
            </a:prstGeom>
            <a:solidFill>
              <a:srgbClr val="00004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grpSp>
          <p:nvGrpSpPr>
            <p:cNvPr id="104" name="组合 103">
              <a:extLst>
                <a:ext uri="{FF2B5EF4-FFF2-40B4-BE49-F238E27FC236}">
                  <a16:creationId xmlns:a16="http://schemas.microsoft.com/office/drawing/2014/main" id="{FDC3DA34-AA8A-4D08-B20A-517170EC4425}"/>
                </a:ext>
              </a:extLst>
            </p:cNvPr>
            <p:cNvGrpSpPr/>
            <p:nvPr/>
          </p:nvGrpSpPr>
          <p:grpSpPr>
            <a:xfrm>
              <a:off x="579744" y="254032"/>
              <a:ext cx="471847" cy="471847"/>
              <a:chOff x="8407459" y="1864114"/>
              <a:chExt cx="576580" cy="576580"/>
            </a:xfrm>
            <a:solidFill>
              <a:schemeClr val="bg1"/>
            </a:solidFill>
          </p:grpSpPr>
          <p:sp>
            <p:nvSpPr>
              <p:cNvPr id="105" name="圆角矩形 27">
                <a:extLst>
                  <a:ext uri="{FF2B5EF4-FFF2-40B4-BE49-F238E27FC236}">
                    <a16:creationId xmlns:a16="http://schemas.microsoft.com/office/drawing/2014/main" id="{195CB5E3-AB90-4BA3-8357-F08F0F6464F7}"/>
                  </a:ext>
                </a:extLst>
              </p:cNvPr>
              <p:cNvSpPr/>
              <p:nvPr/>
            </p:nvSpPr>
            <p:spPr>
              <a:xfrm>
                <a:off x="8407459" y="1864114"/>
                <a:ext cx="576580" cy="576580"/>
              </a:xfrm>
              <a:prstGeom prst="roundRect">
                <a:avLst>
                  <a:gd name="adj" fmla="val 9467"/>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grpSp>
            <p:nvGrpSpPr>
              <p:cNvPr id="106" name="组合 105">
                <a:extLst>
                  <a:ext uri="{FF2B5EF4-FFF2-40B4-BE49-F238E27FC236}">
                    <a16:creationId xmlns:a16="http://schemas.microsoft.com/office/drawing/2014/main" id="{897B1981-1BE6-4564-A9B6-9C3EE28F6964}"/>
                  </a:ext>
                </a:extLst>
              </p:cNvPr>
              <p:cNvGrpSpPr/>
              <p:nvPr/>
            </p:nvGrpSpPr>
            <p:grpSpPr>
              <a:xfrm>
                <a:off x="8570278" y="1973200"/>
                <a:ext cx="265204" cy="344007"/>
                <a:chOff x="8175428" y="2319832"/>
                <a:chExt cx="244310" cy="316905"/>
              </a:xfrm>
              <a:grpFill/>
            </p:grpSpPr>
            <p:sp>
              <p:nvSpPr>
                <p:cNvPr id="107" name="Freeform 321">
                  <a:extLst>
                    <a:ext uri="{FF2B5EF4-FFF2-40B4-BE49-F238E27FC236}">
                      <a16:creationId xmlns:a16="http://schemas.microsoft.com/office/drawing/2014/main" id="{54EA5403-0FC7-4C4C-A1DF-745F5CEA3B72}"/>
                    </a:ext>
                  </a:extLst>
                </p:cNvPr>
                <p:cNvSpPr>
                  <a:spLocks/>
                </p:cNvSpPr>
                <p:nvPr/>
              </p:nvSpPr>
              <p:spPr bwMode="auto">
                <a:xfrm>
                  <a:off x="8366688" y="2577404"/>
                  <a:ext cx="53050" cy="53050"/>
                </a:xfrm>
                <a:custGeom>
                  <a:avLst/>
                  <a:gdLst>
                    <a:gd name="T0" fmla="*/ 28 w 32"/>
                    <a:gd name="T1" fmla="*/ 32 h 32"/>
                    <a:gd name="T2" fmla="*/ 25 w 32"/>
                    <a:gd name="T3" fmla="*/ 31 h 32"/>
                    <a:gd name="T4" fmla="*/ 1 w 32"/>
                    <a:gd name="T5" fmla="*/ 7 h 32"/>
                    <a:gd name="T6" fmla="*/ 1 w 32"/>
                    <a:gd name="T7" fmla="*/ 1 h 32"/>
                    <a:gd name="T8" fmla="*/ 7 w 32"/>
                    <a:gd name="T9" fmla="*/ 1 h 32"/>
                    <a:gd name="T10" fmla="*/ 31 w 32"/>
                    <a:gd name="T11" fmla="*/ 25 h 32"/>
                    <a:gd name="T12" fmla="*/ 31 w 32"/>
                    <a:gd name="T13" fmla="*/ 31 h 32"/>
                    <a:gd name="T14" fmla="*/ 28 w 32"/>
                    <a:gd name="T15" fmla="*/ 32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32">
                      <a:moveTo>
                        <a:pt x="28" y="32"/>
                      </a:moveTo>
                      <a:cubicBezTo>
                        <a:pt x="27" y="32"/>
                        <a:pt x="26" y="32"/>
                        <a:pt x="25" y="31"/>
                      </a:cubicBezTo>
                      <a:cubicBezTo>
                        <a:pt x="1" y="7"/>
                        <a:pt x="1" y="7"/>
                        <a:pt x="1" y="7"/>
                      </a:cubicBezTo>
                      <a:cubicBezTo>
                        <a:pt x="0" y="5"/>
                        <a:pt x="0" y="3"/>
                        <a:pt x="1" y="1"/>
                      </a:cubicBezTo>
                      <a:cubicBezTo>
                        <a:pt x="3" y="0"/>
                        <a:pt x="5" y="0"/>
                        <a:pt x="7" y="1"/>
                      </a:cubicBezTo>
                      <a:cubicBezTo>
                        <a:pt x="31" y="25"/>
                        <a:pt x="31" y="25"/>
                        <a:pt x="31" y="25"/>
                      </a:cubicBezTo>
                      <a:cubicBezTo>
                        <a:pt x="32" y="27"/>
                        <a:pt x="32" y="29"/>
                        <a:pt x="31" y="31"/>
                      </a:cubicBezTo>
                      <a:cubicBezTo>
                        <a:pt x="30" y="32"/>
                        <a:pt x="29" y="32"/>
                        <a:pt x="28"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08" name="Freeform 322">
                  <a:extLst>
                    <a:ext uri="{FF2B5EF4-FFF2-40B4-BE49-F238E27FC236}">
                      <a16:creationId xmlns:a16="http://schemas.microsoft.com/office/drawing/2014/main" id="{3A9A3997-5ABF-4426-A6B0-7170C8B16E12}"/>
                    </a:ext>
                  </a:extLst>
                </p:cNvPr>
                <p:cNvSpPr>
                  <a:spLocks noEditPoints="1"/>
                </p:cNvSpPr>
                <p:nvPr/>
              </p:nvSpPr>
              <p:spPr bwMode="auto">
                <a:xfrm>
                  <a:off x="8294093" y="2504809"/>
                  <a:ext cx="92140" cy="92838"/>
                </a:xfrm>
                <a:custGeom>
                  <a:avLst/>
                  <a:gdLst>
                    <a:gd name="T0" fmla="*/ 28 w 56"/>
                    <a:gd name="T1" fmla="*/ 56 h 56"/>
                    <a:gd name="T2" fmla="*/ 28 w 56"/>
                    <a:gd name="T3" fmla="*/ 56 h 56"/>
                    <a:gd name="T4" fmla="*/ 0 w 56"/>
                    <a:gd name="T5" fmla="*/ 28 h 56"/>
                    <a:gd name="T6" fmla="*/ 8 w 56"/>
                    <a:gd name="T7" fmla="*/ 8 h 56"/>
                    <a:gd name="T8" fmla="*/ 28 w 56"/>
                    <a:gd name="T9" fmla="*/ 0 h 56"/>
                    <a:gd name="T10" fmla="*/ 48 w 56"/>
                    <a:gd name="T11" fmla="*/ 8 h 56"/>
                    <a:gd name="T12" fmla="*/ 56 w 56"/>
                    <a:gd name="T13" fmla="*/ 28 h 56"/>
                    <a:gd name="T14" fmla="*/ 48 w 56"/>
                    <a:gd name="T15" fmla="*/ 48 h 56"/>
                    <a:gd name="T16" fmla="*/ 28 w 56"/>
                    <a:gd name="T17" fmla="*/ 56 h 56"/>
                    <a:gd name="T18" fmla="*/ 28 w 56"/>
                    <a:gd name="T19" fmla="*/ 8 h 56"/>
                    <a:gd name="T20" fmla="*/ 14 w 56"/>
                    <a:gd name="T21" fmla="*/ 14 h 56"/>
                    <a:gd name="T22" fmla="*/ 8 w 56"/>
                    <a:gd name="T23" fmla="*/ 28 h 56"/>
                    <a:gd name="T24" fmla="*/ 28 w 56"/>
                    <a:gd name="T25" fmla="*/ 48 h 56"/>
                    <a:gd name="T26" fmla="*/ 42 w 56"/>
                    <a:gd name="T27" fmla="*/ 42 h 56"/>
                    <a:gd name="T28" fmla="*/ 48 w 56"/>
                    <a:gd name="T29" fmla="*/ 28 h 56"/>
                    <a:gd name="T30" fmla="*/ 42 w 56"/>
                    <a:gd name="T31" fmla="*/ 14 h 56"/>
                    <a:gd name="T32" fmla="*/ 28 w 56"/>
                    <a:gd name="T33" fmla="*/ 8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 h="56">
                      <a:moveTo>
                        <a:pt x="28" y="56"/>
                      </a:moveTo>
                      <a:cubicBezTo>
                        <a:pt x="28" y="56"/>
                        <a:pt x="28" y="56"/>
                        <a:pt x="28" y="56"/>
                      </a:cubicBezTo>
                      <a:cubicBezTo>
                        <a:pt x="13" y="56"/>
                        <a:pt x="0" y="43"/>
                        <a:pt x="0" y="28"/>
                      </a:cubicBezTo>
                      <a:cubicBezTo>
                        <a:pt x="0" y="21"/>
                        <a:pt x="3" y="13"/>
                        <a:pt x="8" y="8"/>
                      </a:cubicBezTo>
                      <a:cubicBezTo>
                        <a:pt x="13" y="3"/>
                        <a:pt x="20" y="0"/>
                        <a:pt x="28" y="0"/>
                      </a:cubicBezTo>
                      <a:cubicBezTo>
                        <a:pt x="35" y="0"/>
                        <a:pt x="42" y="3"/>
                        <a:pt x="48" y="8"/>
                      </a:cubicBezTo>
                      <a:cubicBezTo>
                        <a:pt x="53" y="13"/>
                        <a:pt x="56" y="21"/>
                        <a:pt x="56" y="28"/>
                      </a:cubicBezTo>
                      <a:cubicBezTo>
                        <a:pt x="56" y="35"/>
                        <a:pt x="53" y="43"/>
                        <a:pt x="48" y="48"/>
                      </a:cubicBezTo>
                      <a:cubicBezTo>
                        <a:pt x="42" y="53"/>
                        <a:pt x="35" y="56"/>
                        <a:pt x="28" y="56"/>
                      </a:cubicBezTo>
                      <a:close/>
                      <a:moveTo>
                        <a:pt x="28" y="8"/>
                      </a:moveTo>
                      <a:cubicBezTo>
                        <a:pt x="23" y="8"/>
                        <a:pt x="18" y="10"/>
                        <a:pt x="14" y="14"/>
                      </a:cubicBezTo>
                      <a:cubicBezTo>
                        <a:pt x="10" y="18"/>
                        <a:pt x="8" y="23"/>
                        <a:pt x="8" y="28"/>
                      </a:cubicBezTo>
                      <a:cubicBezTo>
                        <a:pt x="8" y="39"/>
                        <a:pt x="17" y="48"/>
                        <a:pt x="28" y="48"/>
                      </a:cubicBezTo>
                      <a:cubicBezTo>
                        <a:pt x="33" y="48"/>
                        <a:pt x="38" y="46"/>
                        <a:pt x="42" y="42"/>
                      </a:cubicBezTo>
                      <a:cubicBezTo>
                        <a:pt x="46" y="38"/>
                        <a:pt x="48" y="33"/>
                        <a:pt x="48" y="28"/>
                      </a:cubicBezTo>
                      <a:cubicBezTo>
                        <a:pt x="48" y="23"/>
                        <a:pt x="46" y="18"/>
                        <a:pt x="42" y="14"/>
                      </a:cubicBezTo>
                      <a:cubicBezTo>
                        <a:pt x="38" y="10"/>
                        <a:pt x="33" y="8"/>
                        <a:pt x="28"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09" name="Freeform 323">
                  <a:extLst>
                    <a:ext uri="{FF2B5EF4-FFF2-40B4-BE49-F238E27FC236}">
                      <a16:creationId xmlns:a16="http://schemas.microsoft.com/office/drawing/2014/main" id="{0DB1370F-9CE8-4ABA-81B3-A49CDC449B66}"/>
                    </a:ext>
                  </a:extLst>
                </p:cNvPr>
                <p:cNvSpPr>
                  <a:spLocks/>
                </p:cNvSpPr>
                <p:nvPr/>
              </p:nvSpPr>
              <p:spPr bwMode="auto">
                <a:xfrm>
                  <a:off x="8175428" y="2319832"/>
                  <a:ext cx="237330" cy="316905"/>
                </a:xfrm>
                <a:custGeom>
                  <a:avLst/>
                  <a:gdLst>
                    <a:gd name="T0" fmla="*/ 80 w 144"/>
                    <a:gd name="T1" fmla="*/ 192 h 192"/>
                    <a:gd name="T2" fmla="*/ 4 w 144"/>
                    <a:gd name="T3" fmla="*/ 192 h 192"/>
                    <a:gd name="T4" fmla="*/ 0 w 144"/>
                    <a:gd name="T5" fmla="*/ 188 h 192"/>
                    <a:gd name="T6" fmla="*/ 0 w 144"/>
                    <a:gd name="T7" fmla="*/ 47 h 192"/>
                    <a:gd name="T8" fmla="*/ 1 w 144"/>
                    <a:gd name="T9" fmla="*/ 44 h 192"/>
                    <a:gd name="T10" fmla="*/ 43 w 144"/>
                    <a:gd name="T11" fmla="*/ 1 h 192"/>
                    <a:gd name="T12" fmla="*/ 45 w 144"/>
                    <a:gd name="T13" fmla="*/ 0 h 192"/>
                    <a:gd name="T14" fmla="*/ 140 w 144"/>
                    <a:gd name="T15" fmla="*/ 0 h 192"/>
                    <a:gd name="T16" fmla="*/ 144 w 144"/>
                    <a:gd name="T17" fmla="*/ 4 h 192"/>
                    <a:gd name="T18" fmla="*/ 144 w 144"/>
                    <a:gd name="T19" fmla="*/ 116 h 192"/>
                    <a:gd name="T20" fmla="*/ 140 w 144"/>
                    <a:gd name="T21" fmla="*/ 120 h 192"/>
                    <a:gd name="T22" fmla="*/ 136 w 144"/>
                    <a:gd name="T23" fmla="*/ 116 h 192"/>
                    <a:gd name="T24" fmla="*/ 136 w 144"/>
                    <a:gd name="T25" fmla="*/ 8 h 192"/>
                    <a:gd name="T26" fmla="*/ 47 w 144"/>
                    <a:gd name="T27" fmla="*/ 8 h 192"/>
                    <a:gd name="T28" fmla="*/ 8 w 144"/>
                    <a:gd name="T29" fmla="*/ 48 h 192"/>
                    <a:gd name="T30" fmla="*/ 8 w 144"/>
                    <a:gd name="T31" fmla="*/ 184 h 192"/>
                    <a:gd name="T32" fmla="*/ 80 w 144"/>
                    <a:gd name="T33" fmla="*/ 184 h 192"/>
                    <a:gd name="T34" fmla="*/ 84 w 144"/>
                    <a:gd name="T35" fmla="*/ 188 h 192"/>
                    <a:gd name="T36" fmla="*/ 80 w 144"/>
                    <a:gd name="T37" fmla="*/ 19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4" h="192">
                      <a:moveTo>
                        <a:pt x="80" y="192"/>
                      </a:moveTo>
                      <a:cubicBezTo>
                        <a:pt x="4" y="192"/>
                        <a:pt x="4" y="192"/>
                        <a:pt x="4" y="192"/>
                      </a:cubicBezTo>
                      <a:cubicBezTo>
                        <a:pt x="2" y="192"/>
                        <a:pt x="0" y="190"/>
                        <a:pt x="0" y="188"/>
                      </a:cubicBezTo>
                      <a:cubicBezTo>
                        <a:pt x="0" y="47"/>
                        <a:pt x="0" y="47"/>
                        <a:pt x="0" y="47"/>
                      </a:cubicBezTo>
                      <a:cubicBezTo>
                        <a:pt x="0" y="45"/>
                        <a:pt x="0" y="44"/>
                        <a:pt x="1" y="44"/>
                      </a:cubicBezTo>
                      <a:cubicBezTo>
                        <a:pt x="43" y="1"/>
                        <a:pt x="43" y="1"/>
                        <a:pt x="43" y="1"/>
                      </a:cubicBezTo>
                      <a:cubicBezTo>
                        <a:pt x="43" y="0"/>
                        <a:pt x="44" y="0"/>
                        <a:pt x="45" y="0"/>
                      </a:cubicBezTo>
                      <a:cubicBezTo>
                        <a:pt x="140" y="0"/>
                        <a:pt x="140" y="0"/>
                        <a:pt x="140" y="0"/>
                      </a:cubicBezTo>
                      <a:cubicBezTo>
                        <a:pt x="142" y="0"/>
                        <a:pt x="144" y="2"/>
                        <a:pt x="144" y="4"/>
                      </a:cubicBezTo>
                      <a:cubicBezTo>
                        <a:pt x="144" y="116"/>
                        <a:pt x="144" y="116"/>
                        <a:pt x="144" y="116"/>
                      </a:cubicBezTo>
                      <a:cubicBezTo>
                        <a:pt x="144" y="118"/>
                        <a:pt x="142" y="120"/>
                        <a:pt x="140" y="120"/>
                      </a:cubicBezTo>
                      <a:cubicBezTo>
                        <a:pt x="138" y="120"/>
                        <a:pt x="136" y="118"/>
                        <a:pt x="136" y="116"/>
                      </a:cubicBezTo>
                      <a:cubicBezTo>
                        <a:pt x="136" y="8"/>
                        <a:pt x="136" y="8"/>
                        <a:pt x="136" y="8"/>
                      </a:cubicBezTo>
                      <a:cubicBezTo>
                        <a:pt x="47" y="8"/>
                        <a:pt x="47" y="8"/>
                        <a:pt x="47" y="8"/>
                      </a:cubicBezTo>
                      <a:cubicBezTo>
                        <a:pt x="8" y="48"/>
                        <a:pt x="8" y="48"/>
                        <a:pt x="8" y="48"/>
                      </a:cubicBezTo>
                      <a:cubicBezTo>
                        <a:pt x="8" y="184"/>
                        <a:pt x="8" y="184"/>
                        <a:pt x="8" y="184"/>
                      </a:cubicBezTo>
                      <a:cubicBezTo>
                        <a:pt x="80" y="184"/>
                        <a:pt x="80" y="184"/>
                        <a:pt x="80" y="184"/>
                      </a:cubicBezTo>
                      <a:cubicBezTo>
                        <a:pt x="82" y="184"/>
                        <a:pt x="84" y="186"/>
                        <a:pt x="84" y="188"/>
                      </a:cubicBezTo>
                      <a:cubicBezTo>
                        <a:pt x="84" y="190"/>
                        <a:pt x="82" y="192"/>
                        <a:pt x="80" y="19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10" name="Freeform 324">
                  <a:extLst>
                    <a:ext uri="{FF2B5EF4-FFF2-40B4-BE49-F238E27FC236}">
                      <a16:creationId xmlns:a16="http://schemas.microsoft.com/office/drawing/2014/main" id="{BD5DFBCD-8E24-46AE-9882-97C33DFA0939}"/>
                    </a:ext>
                  </a:extLst>
                </p:cNvPr>
                <p:cNvSpPr>
                  <a:spLocks/>
                </p:cNvSpPr>
                <p:nvPr/>
              </p:nvSpPr>
              <p:spPr bwMode="auto">
                <a:xfrm>
                  <a:off x="8181710" y="2319832"/>
                  <a:ext cx="79575" cy="92838"/>
                </a:xfrm>
                <a:custGeom>
                  <a:avLst/>
                  <a:gdLst>
                    <a:gd name="T0" fmla="*/ 44 w 48"/>
                    <a:gd name="T1" fmla="*/ 56 h 56"/>
                    <a:gd name="T2" fmla="*/ 4 w 48"/>
                    <a:gd name="T3" fmla="*/ 56 h 56"/>
                    <a:gd name="T4" fmla="*/ 0 w 48"/>
                    <a:gd name="T5" fmla="*/ 52 h 56"/>
                    <a:gd name="T6" fmla="*/ 4 w 48"/>
                    <a:gd name="T7" fmla="*/ 48 h 56"/>
                    <a:gd name="T8" fmla="*/ 40 w 48"/>
                    <a:gd name="T9" fmla="*/ 48 h 56"/>
                    <a:gd name="T10" fmla="*/ 40 w 48"/>
                    <a:gd name="T11" fmla="*/ 4 h 56"/>
                    <a:gd name="T12" fmla="*/ 44 w 48"/>
                    <a:gd name="T13" fmla="*/ 0 h 56"/>
                    <a:gd name="T14" fmla="*/ 48 w 48"/>
                    <a:gd name="T15" fmla="*/ 4 h 56"/>
                    <a:gd name="T16" fmla="*/ 48 w 48"/>
                    <a:gd name="T17" fmla="*/ 52 h 56"/>
                    <a:gd name="T18" fmla="*/ 44 w 48"/>
                    <a:gd name="T19"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56">
                      <a:moveTo>
                        <a:pt x="44" y="56"/>
                      </a:moveTo>
                      <a:cubicBezTo>
                        <a:pt x="4" y="56"/>
                        <a:pt x="4" y="56"/>
                        <a:pt x="4" y="56"/>
                      </a:cubicBezTo>
                      <a:cubicBezTo>
                        <a:pt x="2" y="56"/>
                        <a:pt x="0" y="54"/>
                        <a:pt x="0" y="52"/>
                      </a:cubicBezTo>
                      <a:cubicBezTo>
                        <a:pt x="0" y="50"/>
                        <a:pt x="2" y="48"/>
                        <a:pt x="4" y="48"/>
                      </a:cubicBezTo>
                      <a:cubicBezTo>
                        <a:pt x="40" y="48"/>
                        <a:pt x="40" y="48"/>
                        <a:pt x="40" y="48"/>
                      </a:cubicBezTo>
                      <a:cubicBezTo>
                        <a:pt x="40" y="4"/>
                        <a:pt x="40" y="4"/>
                        <a:pt x="40" y="4"/>
                      </a:cubicBezTo>
                      <a:cubicBezTo>
                        <a:pt x="40" y="2"/>
                        <a:pt x="42" y="0"/>
                        <a:pt x="44" y="0"/>
                      </a:cubicBezTo>
                      <a:cubicBezTo>
                        <a:pt x="46" y="0"/>
                        <a:pt x="48" y="2"/>
                        <a:pt x="48" y="4"/>
                      </a:cubicBezTo>
                      <a:cubicBezTo>
                        <a:pt x="48" y="52"/>
                        <a:pt x="48" y="52"/>
                        <a:pt x="48" y="52"/>
                      </a:cubicBezTo>
                      <a:cubicBezTo>
                        <a:pt x="48" y="54"/>
                        <a:pt x="46" y="56"/>
                        <a:pt x="44"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grpSp>
        </p:grpSp>
      </p:grpSp>
    </p:spTree>
    <p:extLst>
      <p:ext uri="{BB962C8B-B14F-4D97-AF65-F5344CB8AC3E}">
        <p14:creationId xmlns:p14="http://schemas.microsoft.com/office/powerpoint/2010/main" val="1494733812"/>
      </p:ext>
    </p:extLst>
  </p:cSld>
  <p:clrMapOvr>
    <a:masterClrMapping/>
  </p:clrMapOvr>
  <mc:AlternateContent xmlns:mc="http://schemas.openxmlformats.org/markup-compatibility/2006" xmlns:p14="http://schemas.microsoft.com/office/powerpoint/2010/main">
    <mc:Choice Requires="p14">
      <p:transition spd="slow" p14:dur="1600" advClick="0" advTm="3000">
        <p:blinds dir="vert"/>
      </p:transition>
    </mc:Choice>
    <mc:Fallback xmlns="">
      <p:transition spd="slow" advClick="0" advTm="300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iterate type="lt">
                                    <p:tmPct val="20000"/>
                                  </p:iterate>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animEffect transition="in" filter="fade">
                                      <p:cBhvr>
                                        <p:cTn id="9" dur="500"/>
                                        <p:tgtEl>
                                          <p:spTgt spid="10"/>
                                        </p:tgtEl>
                                      </p:cBhvr>
                                    </p:animEffect>
                                  </p:childTnLst>
                                </p:cTn>
                              </p:par>
                            </p:childTnLst>
                          </p:cTn>
                        </p:par>
                        <p:par>
                          <p:cTn id="10" fill="hold">
                            <p:stCondLst>
                              <p:cond delay="3600"/>
                            </p:stCondLst>
                            <p:childTnLst>
                              <p:par>
                                <p:cTn id="11" presetID="21" presetClass="entr" presetSubtype="1" fill="hold" grpId="0"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heel(1)">
                                      <p:cBhvr>
                                        <p:cTn id="13" dur="2000"/>
                                        <p:tgtEl>
                                          <p:spTgt spid="7"/>
                                        </p:tgtEl>
                                      </p:cBhvr>
                                    </p:animEffect>
                                  </p:childTnLst>
                                </p:cTn>
                              </p:par>
                            </p:childTnLst>
                          </p:cTn>
                        </p:par>
                        <p:par>
                          <p:cTn id="14" fill="hold">
                            <p:stCondLst>
                              <p:cond delay="5600"/>
                            </p:stCondLst>
                            <p:childTnLst>
                              <p:par>
                                <p:cTn id="15" presetID="53" presetClass="entr" presetSubtype="16" fill="hold" grpId="0" nodeType="afterEffect">
                                  <p:stCondLst>
                                    <p:cond delay="0"/>
                                  </p:stCondLst>
                                  <p:childTnLst>
                                    <p:set>
                                      <p:cBhvr>
                                        <p:cTn id="16" dur="1" fill="hold">
                                          <p:stCondLst>
                                            <p:cond delay="0"/>
                                          </p:stCondLst>
                                        </p:cTn>
                                        <p:tgtEl>
                                          <p:spTgt spid="23"/>
                                        </p:tgtEl>
                                        <p:attrNameLst>
                                          <p:attrName>style.visibility</p:attrName>
                                        </p:attrNameLst>
                                      </p:cBhvr>
                                      <p:to>
                                        <p:strVal val="visible"/>
                                      </p:to>
                                    </p:set>
                                    <p:anim calcmode="lin" valueType="num">
                                      <p:cBhvr>
                                        <p:cTn id="17" dur="500" fill="hold"/>
                                        <p:tgtEl>
                                          <p:spTgt spid="23"/>
                                        </p:tgtEl>
                                        <p:attrNameLst>
                                          <p:attrName>ppt_w</p:attrName>
                                        </p:attrNameLst>
                                      </p:cBhvr>
                                      <p:tavLst>
                                        <p:tav tm="0">
                                          <p:val>
                                            <p:fltVal val="0"/>
                                          </p:val>
                                        </p:tav>
                                        <p:tav tm="100000">
                                          <p:val>
                                            <p:strVal val="#ppt_w"/>
                                          </p:val>
                                        </p:tav>
                                      </p:tavLst>
                                    </p:anim>
                                    <p:anim calcmode="lin" valueType="num">
                                      <p:cBhvr>
                                        <p:cTn id="18" dur="500" fill="hold"/>
                                        <p:tgtEl>
                                          <p:spTgt spid="23"/>
                                        </p:tgtEl>
                                        <p:attrNameLst>
                                          <p:attrName>ppt_h</p:attrName>
                                        </p:attrNameLst>
                                      </p:cBhvr>
                                      <p:tavLst>
                                        <p:tav tm="0">
                                          <p:val>
                                            <p:fltVal val="0"/>
                                          </p:val>
                                        </p:tav>
                                        <p:tav tm="100000">
                                          <p:val>
                                            <p:strVal val="#ppt_h"/>
                                          </p:val>
                                        </p:tav>
                                      </p:tavLst>
                                    </p:anim>
                                    <p:animEffect transition="in" filter="fade">
                                      <p:cBhvr>
                                        <p:cTn id="19" dur="500"/>
                                        <p:tgtEl>
                                          <p:spTgt spid="23"/>
                                        </p:tgtEl>
                                      </p:cBhvr>
                                    </p:animEffect>
                                  </p:childTnLst>
                                </p:cTn>
                              </p:par>
                            </p:childTnLst>
                          </p:cTn>
                        </p:par>
                        <p:par>
                          <p:cTn id="20" fill="hold">
                            <p:stCondLst>
                              <p:cond delay="6100"/>
                            </p:stCondLst>
                            <p:childTnLst>
                              <p:par>
                                <p:cTn id="21" presetID="10" presetClass="entr" presetSubtype="0" fill="hold" nodeType="after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fade">
                                      <p:cBhvr>
                                        <p:cTn id="23" dur="1000"/>
                                        <p:tgtEl>
                                          <p:spTgt spid="2"/>
                                        </p:tgtEl>
                                      </p:cBhvr>
                                    </p:animEffect>
                                  </p:childTnLst>
                                </p:cTn>
                              </p:par>
                              <p:par>
                                <p:cTn id="24" presetID="35" presetClass="path" presetSubtype="0" accel="10000" decel="90000" fill="hold" nodeType="withEffect">
                                  <p:stCondLst>
                                    <p:cond delay="0"/>
                                  </p:stCondLst>
                                  <p:childTnLst>
                                    <p:animMotion origin="layout" path="M 4.375E-6 -1.85185E-6 L -0.05118 -1.85185E-6 " pathEditMode="relative" rAng="0" ptsTypes="AA">
                                      <p:cBhvr>
                                        <p:cTn id="25" dur="1000" spd="-100000" fill="hold"/>
                                        <p:tgtEl>
                                          <p:spTgt spid="2"/>
                                        </p:tgtEl>
                                        <p:attrNameLst>
                                          <p:attrName>ppt_x</p:attrName>
                                          <p:attrName>ppt_y</p:attrName>
                                        </p:attrNameLst>
                                      </p:cBhvr>
                                      <p:rCtr x="-2565" y="0"/>
                                    </p:animMotion>
                                  </p:childTnLst>
                                </p:cTn>
                              </p:par>
                            </p:childTnLst>
                          </p:cTn>
                        </p:par>
                        <p:par>
                          <p:cTn id="26" fill="hold">
                            <p:stCondLst>
                              <p:cond delay="7100"/>
                            </p:stCondLst>
                            <p:childTnLst>
                              <p:par>
                                <p:cTn id="27" presetID="22" presetClass="entr" presetSubtype="2" fill="hold" nodeType="afterEffect">
                                  <p:stCondLst>
                                    <p:cond delay="0"/>
                                  </p:stCondLst>
                                  <p:childTnLst>
                                    <p:set>
                                      <p:cBhvr>
                                        <p:cTn id="28" dur="1" fill="hold">
                                          <p:stCondLst>
                                            <p:cond delay="0"/>
                                          </p:stCondLst>
                                        </p:cTn>
                                        <p:tgtEl>
                                          <p:spTgt spid="66"/>
                                        </p:tgtEl>
                                        <p:attrNameLst>
                                          <p:attrName>style.visibility</p:attrName>
                                        </p:attrNameLst>
                                      </p:cBhvr>
                                      <p:to>
                                        <p:strVal val="visible"/>
                                      </p:to>
                                    </p:set>
                                    <p:animEffect transition="in" filter="wipe(right)">
                                      <p:cBhvr>
                                        <p:cTn id="29" dur="500"/>
                                        <p:tgtEl>
                                          <p:spTgt spid="66"/>
                                        </p:tgtEl>
                                      </p:cBhvr>
                                    </p:animEffect>
                                  </p:childTnLst>
                                </p:cTn>
                              </p:par>
                            </p:childTnLst>
                          </p:cTn>
                        </p:par>
                        <p:par>
                          <p:cTn id="30" fill="hold">
                            <p:stCondLst>
                              <p:cond delay="7600"/>
                            </p:stCondLst>
                            <p:childTnLst>
                              <p:par>
                                <p:cTn id="31" presetID="10" presetClass="entr" presetSubtype="0" fill="hold" nodeType="afterEffect">
                                  <p:stCondLst>
                                    <p:cond delay="0"/>
                                  </p:stCondLst>
                                  <p:childTnLst>
                                    <p:set>
                                      <p:cBhvr>
                                        <p:cTn id="32" dur="1" fill="hold">
                                          <p:stCondLst>
                                            <p:cond delay="0"/>
                                          </p:stCondLst>
                                        </p:cTn>
                                        <p:tgtEl>
                                          <p:spTgt spid="3"/>
                                        </p:tgtEl>
                                        <p:attrNameLst>
                                          <p:attrName>style.visibility</p:attrName>
                                        </p:attrNameLst>
                                      </p:cBhvr>
                                      <p:to>
                                        <p:strVal val="visible"/>
                                      </p:to>
                                    </p:set>
                                    <p:animEffect transition="in" filter="fade">
                                      <p:cBhvr>
                                        <p:cTn id="33" dur="1000"/>
                                        <p:tgtEl>
                                          <p:spTgt spid="3"/>
                                        </p:tgtEl>
                                      </p:cBhvr>
                                    </p:animEffect>
                                  </p:childTnLst>
                                </p:cTn>
                              </p:par>
                              <p:par>
                                <p:cTn id="34" presetID="35" presetClass="path" presetSubtype="0" accel="10000" decel="90000" fill="hold" nodeType="withEffect">
                                  <p:stCondLst>
                                    <p:cond delay="0"/>
                                  </p:stCondLst>
                                  <p:childTnLst>
                                    <p:animMotion origin="layout" path="M 4.375E-6 -1.85185E-6 L -0.05118 -1.85185E-6 " pathEditMode="relative" rAng="0" ptsTypes="AA">
                                      <p:cBhvr>
                                        <p:cTn id="35" dur="1000" spd="-100000" fill="hold"/>
                                        <p:tgtEl>
                                          <p:spTgt spid="3"/>
                                        </p:tgtEl>
                                        <p:attrNameLst>
                                          <p:attrName>ppt_x</p:attrName>
                                          <p:attrName>ppt_y</p:attrName>
                                        </p:attrNameLst>
                                      </p:cBhvr>
                                      <p:rCtr x="-2565" y="0"/>
                                    </p:animMotion>
                                  </p:childTnLst>
                                </p:cTn>
                              </p:par>
                            </p:childTnLst>
                          </p:cTn>
                        </p:par>
                        <p:par>
                          <p:cTn id="36" fill="hold">
                            <p:stCondLst>
                              <p:cond delay="8600"/>
                            </p:stCondLst>
                            <p:childTnLst>
                              <p:par>
                                <p:cTn id="37" presetID="10" presetClass="entr" presetSubtype="0" fill="hold" nodeType="afterEffect">
                                  <p:stCondLst>
                                    <p:cond delay="0"/>
                                  </p:stCondLst>
                                  <p:childTnLst>
                                    <p:set>
                                      <p:cBhvr>
                                        <p:cTn id="38" dur="1" fill="hold">
                                          <p:stCondLst>
                                            <p:cond delay="0"/>
                                          </p:stCondLst>
                                        </p:cTn>
                                        <p:tgtEl>
                                          <p:spTgt spid="5"/>
                                        </p:tgtEl>
                                        <p:attrNameLst>
                                          <p:attrName>style.visibility</p:attrName>
                                        </p:attrNameLst>
                                      </p:cBhvr>
                                      <p:to>
                                        <p:strVal val="visible"/>
                                      </p:to>
                                    </p:set>
                                    <p:animEffect transition="in" filter="fade">
                                      <p:cBhvr>
                                        <p:cTn id="39" dur="1000"/>
                                        <p:tgtEl>
                                          <p:spTgt spid="5"/>
                                        </p:tgtEl>
                                      </p:cBhvr>
                                    </p:animEffect>
                                  </p:childTnLst>
                                </p:cTn>
                              </p:par>
                              <p:par>
                                <p:cTn id="40" presetID="35" presetClass="path" presetSubtype="0" accel="10000" decel="90000" fill="hold" nodeType="withEffect">
                                  <p:stCondLst>
                                    <p:cond delay="0"/>
                                  </p:stCondLst>
                                  <p:childTnLst>
                                    <p:animMotion origin="layout" path="M 3.95833E-6 -3.33333E-6 L 0.04622 -3.33333E-6 " pathEditMode="relative" rAng="0" ptsTypes="AA">
                                      <p:cBhvr>
                                        <p:cTn id="41" dur="1000" spd="-100000" fill="hold"/>
                                        <p:tgtEl>
                                          <p:spTgt spid="5"/>
                                        </p:tgtEl>
                                        <p:attrNameLst>
                                          <p:attrName>ppt_x</p:attrName>
                                          <p:attrName>ppt_y</p:attrName>
                                        </p:attrNameLst>
                                      </p:cBhvr>
                                      <p:rCtr x="2305" y="0"/>
                                    </p:animMotion>
                                  </p:childTnLst>
                                </p:cTn>
                              </p:par>
                            </p:childTnLst>
                          </p:cTn>
                        </p:par>
                        <p:par>
                          <p:cTn id="42" fill="hold">
                            <p:stCondLst>
                              <p:cond delay="9600"/>
                            </p:stCondLst>
                            <p:childTnLst>
                              <p:par>
                                <p:cTn id="43" presetID="10" presetClass="entr" presetSubtype="0" fill="hold" nodeType="afterEffect">
                                  <p:stCondLst>
                                    <p:cond delay="0"/>
                                  </p:stCondLst>
                                  <p:childTnLst>
                                    <p:set>
                                      <p:cBhvr>
                                        <p:cTn id="44" dur="1" fill="hold">
                                          <p:stCondLst>
                                            <p:cond delay="0"/>
                                          </p:stCondLst>
                                        </p:cTn>
                                        <p:tgtEl>
                                          <p:spTgt spid="12"/>
                                        </p:tgtEl>
                                        <p:attrNameLst>
                                          <p:attrName>style.visibility</p:attrName>
                                        </p:attrNameLst>
                                      </p:cBhvr>
                                      <p:to>
                                        <p:strVal val="visible"/>
                                      </p:to>
                                    </p:set>
                                    <p:animEffect transition="in" filter="fade">
                                      <p:cBhvr>
                                        <p:cTn id="45" dur="1000"/>
                                        <p:tgtEl>
                                          <p:spTgt spid="12"/>
                                        </p:tgtEl>
                                      </p:cBhvr>
                                    </p:animEffect>
                                  </p:childTnLst>
                                </p:cTn>
                              </p:par>
                              <p:par>
                                <p:cTn id="46" presetID="35" presetClass="path" presetSubtype="0" accel="10000" decel="90000" fill="hold" nodeType="withEffect">
                                  <p:stCondLst>
                                    <p:cond delay="0"/>
                                  </p:stCondLst>
                                  <p:childTnLst>
                                    <p:animMotion origin="layout" path="M 3.95833E-6 -3.33333E-6 L 0.04622 -3.33333E-6 " pathEditMode="relative" rAng="0" ptsTypes="AA">
                                      <p:cBhvr>
                                        <p:cTn id="47" dur="1000" spd="-100000" fill="hold"/>
                                        <p:tgtEl>
                                          <p:spTgt spid="12"/>
                                        </p:tgtEl>
                                        <p:attrNameLst>
                                          <p:attrName>ppt_x</p:attrName>
                                          <p:attrName>ppt_y</p:attrName>
                                        </p:attrNameLst>
                                      </p:cBhvr>
                                      <p:rCtr x="2305" y="0"/>
                                    </p:animMotion>
                                  </p:childTnLst>
                                </p:cTn>
                              </p:par>
                            </p:childTnLst>
                          </p:cTn>
                        </p:par>
                        <p:par>
                          <p:cTn id="48" fill="hold">
                            <p:stCondLst>
                              <p:cond delay="10600"/>
                            </p:stCondLst>
                            <p:childTnLst>
                              <p:par>
                                <p:cTn id="49" presetID="22" presetClass="entr" presetSubtype="2" fill="hold" nodeType="afterEffect">
                                  <p:stCondLst>
                                    <p:cond delay="0"/>
                                  </p:stCondLst>
                                  <p:childTnLst>
                                    <p:set>
                                      <p:cBhvr>
                                        <p:cTn id="50" dur="1" fill="hold">
                                          <p:stCondLst>
                                            <p:cond delay="0"/>
                                          </p:stCondLst>
                                        </p:cTn>
                                        <p:tgtEl>
                                          <p:spTgt spid="92"/>
                                        </p:tgtEl>
                                        <p:attrNameLst>
                                          <p:attrName>style.visibility</p:attrName>
                                        </p:attrNameLst>
                                      </p:cBhvr>
                                      <p:to>
                                        <p:strVal val="visible"/>
                                      </p:to>
                                    </p:set>
                                    <p:animEffect transition="in" filter="wipe(right)">
                                      <p:cBhvr>
                                        <p:cTn id="51" dur="500"/>
                                        <p:tgtEl>
                                          <p:spTgt spid="92"/>
                                        </p:tgtEl>
                                      </p:cBhvr>
                                    </p:animEffect>
                                  </p:childTnLst>
                                </p:cTn>
                              </p:par>
                            </p:childTnLst>
                          </p:cTn>
                        </p:par>
                        <p:par>
                          <p:cTn id="52" fill="hold">
                            <p:stCondLst>
                              <p:cond delay="11100"/>
                            </p:stCondLst>
                            <p:childTnLst>
                              <p:par>
                                <p:cTn id="53" presetID="22" presetClass="entr" presetSubtype="2" fill="hold" nodeType="afterEffect">
                                  <p:stCondLst>
                                    <p:cond delay="0"/>
                                  </p:stCondLst>
                                  <p:childTnLst>
                                    <p:set>
                                      <p:cBhvr>
                                        <p:cTn id="54" dur="1" fill="hold">
                                          <p:stCondLst>
                                            <p:cond delay="0"/>
                                          </p:stCondLst>
                                        </p:cTn>
                                        <p:tgtEl>
                                          <p:spTgt spid="95"/>
                                        </p:tgtEl>
                                        <p:attrNameLst>
                                          <p:attrName>style.visibility</p:attrName>
                                        </p:attrNameLst>
                                      </p:cBhvr>
                                      <p:to>
                                        <p:strVal val="visible"/>
                                      </p:to>
                                    </p:set>
                                    <p:animEffect transition="in" filter="wipe(right)">
                                      <p:cBhvr>
                                        <p:cTn id="55" dur="500"/>
                                        <p:tgtEl>
                                          <p:spTgt spid="95"/>
                                        </p:tgtEl>
                                      </p:cBhvr>
                                    </p:animEffect>
                                  </p:childTnLst>
                                </p:cTn>
                              </p:par>
                            </p:childTnLst>
                          </p:cTn>
                        </p:par>
                        <p:par>
                          <p:cTn id="56" fill="hold">
                            <p:stCondLst>
                              <p:cond delay="11600"/>
                            </p:stCondLst>
                            <p:childTnLst>
                              <p:par>
                                <p:cTn id="57" presetID="22" presetClass="entr" presetSubtype="2" fill="hold" nodeType="afterEffect">
                                  <p:stCondLst>
                                    <p:cond delay="0"/>
                                  </p:stCondLst>
                                  <p:childTnLst>
                                    <p:set>
                                      <p:cBhvr>
                                        <p:cTn id="58" dur="1" fill="hold">
                                          <p:stCondLst>
                                            <p:cond delay="0"/>
                                          </p:stCondLst>
                                        </p:cTn>
                                        <p:tgtEl>
                                          <p:spTgt spid="98"/>
                                        </p:tgtEl>
                                        <p:attrNameLst>
                                          <p:attrName>style.visibility</p:attrName>
                                        </p:attrNameLst>
                                      </p:cBhvr>
                                      <p:to>
                                        <p:strVal val="visible"/>
                                      </p:to>
                                    </p:set>
                                    <p:animEffect transition="in" filter="wipe(right)">
                                      <p:cBhvr>
                                        <p:cTn id="59" dur="500"/>
                                        <p:tgtEl>
                                          <p:spTgt spid="98"/>
                                        </p:tgtEl>
                                      </p:cBhvr>
                                    </p:animEffect>
                                  </p:childTnLst>
                                </p:cTn>
                              </p:par>
                            </p:childTnLst>
                          </p:cTn>
                        </p:par>
                        <p:par>
                          <p:cTn id="60" fill="hold">
                            <p:stCondLst>
                              <p:cond delay="12100"/>
                            </p:stCondLst>
                            <p:childTnLst>
                              <p:par>
                                <p:cTn id="61" presetID="2" presetClass="entr" presetSubtype="8" decel="100000" fill="hold" nodeType="afterEffect">
                                  <p:stCondLst>
                                    <p:cond delay="0"/>
                                  </p:stCondLst>
                                  <p:childTnLst>
                                    <p:set>
                                      <p:cBhvr>
                                        <p:cTn id="62" dur="1" fill="hold">
                                          <p:stCondLst>
                                            <p:cond delay="0"/>
                                          </p:stCondLst>
                                        </p:cTn>
                                        <p:tgtEl>
                                          <p:spTgt spid="101"/>
                                        </p:tgtEl>
                                        <p:attrNameLst>
                                          <p:attrName>style.visibility</p:attrName>
                                        </p:attrNameLst>
                                      </p:cBhvr>
                                      <p:to>
                                        <p:strVal val="visible"/>
                                      </p:to>
                                    </p:set>
                                    <p:anim calcmode="lin" valueType="num">
                                      <p:cBhvr additive="base">
                                        <p:cTn id="63" dur="500" fill="hold"/>
                                        <p:tgtEl>
                                          <p:spTgt spid="101"/>
                                        </p:tgtEl>
                                        <p:attrNameLst>
                                          <p:attrName>ppt_x</p:attrName>
                                        </p:attrNameLst>
                                      </p:cBhvr>
                                      <p:tavLst>
                                        <p:tav tm="0">
                                          <p:val>
                                            <p:strVal val="0-#ppt_w/2"/>
                                          </p:val>
                                        </p:tav>
                                        <p:tav tm="100000">
                                          <p:val>
                                            <p:strVal val="#ppt_x"/>
                                          </p:val>
                                        </p:tav>
                                      </p:tavLst>
                                    </p:anim>
                                    <p:anim calcmode="lin" valueType="num">
                                      <p:cBhvr additive="base">
                                        <p:cTn id="64" dur="500" fill="hold"/>
                                        <p:tgtEl>
                                          <p:spTgt spid="10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Graphic spid="7" grpId="0">
        <p:bldAsOne/>
      </p:bldGraphic>
      <p:bldP spid="2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Freeform 10"/>
          <p:cNvSpPr>
            <a:spLocks noEditPoints="1"/>
          </p:cNvSpPr>
          <p:nvPr/>
        </p:nvSpPr>
        <p:spPr bwMode="auto">
          <a:xfrm>
            <a:off x="4565394" y="2769121"/>
            <a:ext cx="3294314" cy="1741836"/>
          </a:xfrm>
          <a:custGeom>
            <a:avLst/>
            <a:gdLst>
              <a:gd name="T0" fmla="*/ 699 w 817"/>
              <a:gd name="T1" fmla="*/ 406 h 432"/>
              <a:gd name="T2" fmla="*/ 692 w 817"/>
              <a:gd name="T3" fmla="*/ 380 h 432"/>
              <a:gd name="T4" fmla="*/ 718 w 817"/>
              <a:gd name="T5" fmla="*/ 373 h 432"/>
              <a:gd name="T6" fmla="*/ 755 w 817"/>
              <a:gd name="T7" fmla="*/ 394 h 432"/>
              <a:gd name="T8" fmla="*/ 762 w 817"/>
              <a:gd name="T9" fmla="*/ 420 h 432"/>
              <a:gd name="T10" fmla="*/ 736 w 817"/>
              <a:gd name="T11" fmla="*/ 427 h 432"/>
              <a:gd name="T12" fmla="*/ 699 w 817"/>
              <a:gd name="T13" fmla="*/ 406 h 432"/>
              <a:gd name="T14" fmla="*/ 718 w 817"/>
              <a:gd name="T15" fmla="*/ 59 h 432"/>
              <a:gd name="T16" fmla="*/ 692 w 817"/>
              <a:gd name="T17" fmla="*/ 52 h 432"/>
              <a:gd name="T18" fmla="*/ 699 w 817"/>
              <a:gd name="T19" fmla="*/ 26 h 432"/>
              <a:gd name="T20" fmla="*/ 736 w 817"/>
              <a:gd name="T21" fmla="*/ 5 h 432"/>
              <a:gd name="T22" fmla="*/ 762 w 817"/>
              <a:gd name="T23" fmla="*/ 12 h 432"/>
              <a:gd name="T24" fmla="*/ 755 w 817"/>
              <a:gd name="T25" fmla="*/ 38 h 432"/>
              <a:gd name="T26" fmla="*/ 718 w 817"/>
              <a:gd name="T27" fmla="*/ 59 h 432"/>
              <a:gd name="T28" fmla="*/ 755 w 817"/>
              <a:gd name="T29" fmla="*/ 235 h 432"/>
              <a:gd name="T30" fmla="*/ 736 w 817"/>
              <a:gd name="T31" fmla="*/ 216 h 432"/>
              <a:gd name="T32" fmla="*/ 755 w 817"/>
              <a:gd name="T33" fmla="*/ 197 h 432"/>
              <a:gd name="T34" fmla="*/ 798 w 817"/>
              <a:gd name="T35" fmla="*/ 197 h 432"/>
              <a:gd name="T36" fmla="*/ 817 w 817"/>
              <a:gd name="T37" fmla="*/ 216 h 432"/>
              <a:gd name="T38" fmla="*/ 798 w 817"/>
              <a:gd name="T39" fmla="*/ 235 h 432"/>
              <a:gd name="T40" fmla="*/ 755 w 817"/>
              <a:gd name="T41" fmla="*/ 235 h 432"/>
              <a:gd name="T42" fmla="*/ 118 w 817"/>
              <a:gd name="T43" fmla="*/ 26 h 432"/>
              <a:gd name="T44" fmla="*/ 124 w 817"/>
              <a:gd name="T45" fmla="*/ 52 h 432"/>
              <a:gd name="T46" fmla="*/ 98 w 817"/>
              <a:gd name="T47" fmla="*/ 59 h 432"/>
              <a:gd name="T48" fmla="*/ 62 w 817"/>
              <a:gd name="T49" fmla="*/ 38 h 432"/>
              <a:gd name="T50" fmla="*/ 55 w 817"/>
              <a:gd name="T51" fmla="*/ 12 h 432"/>
              <a:gd name="T52" fmla="*/ 81 w 817"/>
              <a:gd name="T53" fmla="*/ 5 h 432"/>
              <a:gd name="T54" fmla="*/ 118 w 817"/>
              <a:gd name="T55" fmla="*/ 26 h 432"/>
              <a:gd name="T56" fmla="*/ 98 w 817"/>
              <a:gd name="T57" fmla="*/ 373 h 432"/>
              <a:gd name="T58" fmla="*/ 124 w 817"/>
              <a:gd name="T59" fmla="*/ 380 h 432"/>
              <a:gd name="T60" fmla="*/ 118 w 817"/>
              <a:gd name="T61" fmla="*/ 406 h 432"/>
              <a:gd name="T62" fmla="*/ 81 w 817"/>
              <a:gd name="T63" fmla="*/ 427 h 432"/>
              <a:gd name="T64" fmla="*/ 55 w 817"/>
              <a:gd name="T65" fmla="*/ 420 h 432"/>
              <a:gd name="T66" fmla="*/ 62 w 817"/>
              <a:gd name="T67" fmla="*/ 394 h 432"/>
              <a:gd name="T68" fmla="*/ 98 w 817"/>
              <a:gd name="T69" fmla="*/ 373 h 432"/>
              <a:gd name="T70" fmla="*/ 62 w 817"/>
              <a:gd name="T71" fmla="*/ 197 h 432"/>
              <a:gd name="T72" fmla="*/ 81 w 817"/>
              <a:gd name="T73" fmla="*/ 216 h 432"/>
              <a:gd name="T74" fmla="*/ 62 w 817"/>
              <a:gd name="T75" fmla="*/ 235 h 432"/>
              <a:gd name="T76" fmla="*/ 19 w 817"/>
              <a:gd name="T77" fmla="*/ 235 h 432"/>
              <a:gd name="T78" fmla="*/ 0 w 817"/>
              <a:gd name="T79" fmla="*/ 216 h 432"/>
              <a:gd name="T80" fmla="*/ 19 w 817"/>
              <a:gd name="T81" fmla="*/ 197 h 432"/>
              <a:gd name="T82" fmla="*/ 62 w 817"/>
              <a:gd name="T83" fmla="*/ 197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17" h="432">
                <a:moveTo>
                  <a:pt x="699" y="406"/>
                </a:moveTo>
                <a:cubicBezTo>
                  <a:pt x="690" y="401"/>
                  <a:pt x="687" y="389"/>
                  <a:pt x="692" y="380"/>
                </a:cubicBezTo>
                <a:cubicBezTo>
                  <a:pt x="698" y="371"/>
                  <a:pt x="709" y="368"/>
                  <a:pt x="718" y="373"/>
                </a:cubicBezTo>
                <a:cubicBezTo>
                  <a:pt x="755" y="394"/>
                  <a:pt x="755" y="394"/>
                  <a:pt x="755" y="394"/>
                </a:cubicBezTo>
                <a:cubicBezTo>
                  <a:pt x="764" y="399"/>
                  <a:pt x="767" y="411"/>
                  <a:pt x="762" y="420"/>
                </a:cubicBezTo>
                <a:cubicBezTo>
                  <a:pt x="757" y="429"/>
                  <a:pt x="745" y="432"/>
                  <a:pt x="736" y="427"/>
                </a:cubicBezTo>
                <a:cubicBezTo>
                  <a:pt x="699" y="406"/>
                  <a:pt x="699" y="406"/>
                  <a:pt x="699" y="406"/>
                </a:cubicBezTo>
                <a:close/>
                <a:moveTo>
                  <a:pt x="718" y="59"/>
                </a:moveTo>
                <a:cubicBezTo>
                  <a:pt x="709" y="64"/>
                  <a:pt x="698" y="61"/>
                  <a:pt x="692" y="52"/>
                </a:cubicBezTo>
                <a:cubicBezTo>
                  <a:pt x="687" y="43"/>
                  <a:pt x="690" y="31"/>
                  <a:pt x="699" y="26"/>
                </a:cubicBezTo>
                <a:cubicBezTo>
                  <a:pt x="736" y="5"/>
                  <a:pt x="736" y="5"/>
                  <a:pt x="736" y="5"/>
                </a:cubicBezTo>
                <a:cubicBezTo>
                  <a:pt x="745" y="0"/>
                  <a:pt x="757" y="3"/>
                  <a:pt x="762" y="12"/>
                </a:cubicBezTo>
                <a:cubicBezTo>
                  <a:pt x="767" y="21"/>
                  <a:pt x="764" y="32"/>
                  <a:pt x="755" y="38"/>
                </a:cubicBezTo>
                <a:cubicBezTo>
                  <a:pt x="718" y="59"/>
                  <a:pt x="718" y="59"/>
                  <a:pt x="718" y="59"/>
                </a:cubicBezTo>
                <a:close/>
                <a:moveTo>
                  <a:pt x="755" y="235"/>
                </a:moveTo>
                <a:cubicBezTo>
                  <a:pt x="745" y="235"/>
                  <a:pt x="736" y="226"/>
                  <a:pt x="736" y="216"/>
                </a:cubicBezTo>
                <a:cubicBezTo>
                  <a:pt x="736" y="205"/>
                  <a:pt x="745" y="197"/>
                  <a:pt x="755" y="197"/>
                </a:cubicBezTo>
                <a:cubicBezTo>
                  <a:pt x="798" y="197"/>
                  <a:pt x="798" y="197"/>
                  <a:pt x="798" y="197"/>
                </a:cubicBezTo>
                <a:cubicBezTo>
                  <a:pt x="808" y="197"/>
                  <a:pt x="817" y="205"/>
                  <a:pt x="817" y="216"/>
                </a:cubicBezTo>
                <a:cubicBezTo>
                  <a:pt x="817" y="226"/>
                  <a:pt x="808" y="235"/>
                  <a:pt x="798" y="235"/>
                </a:cubicBezTo>
                <a:cubicBezTo>
                  <a:pt x="755" y="235"/>
                  <a:pt x="755" y="235"/>
                  <a:pt x="755" y="235"/>
                </a:cubicBezTo>
                <a:close/>
                <a:moveTo>
                  <a:pt x="118" y="26"/>
                </a:moveTo>
                <a:cubicBezTo>
                  <a:pt x="127" y="31"/>
                  <a:pt x="130" y="43"/>
                  <a:pt x="124" y="52"/>
                </a:cubicBezTo>
                <a:cubicBezTo>
                  <a:pt x="119" y="61"/>
                  <a:pt x="108" y="64"/>
                  <a:pt x="98" y="59"/>
                </a:cubicBezTo>
                <a:cubicBezTo>
                  <a:pt x="62" y="38"/>
                  <a:pt x="62" y="38"/>
                  <a:pt x="62" y="38"/>
                </a:cubicBezTo>
                <a:cubicBezTo>
                  <a:pt x="53" y="32"/>
                  <a:pt x="49" y="21"/>
                  <a:pt x="55" y="12"/>
                </a:cubicBezTo>
                <a:cubicBezTo>
                  <a:pt x="60" y="3"/>
                  <a:pt x="72" y="0"/>
                  <a:pt x="81" y="5"/>
                </a:cubicBezTo>
                <a:cubicBezTo>
                  <a:pt x="118" y="26"/>
                  <a:pt x="118" y="26"/>
                  <a:pt x="118" y="26"/>
                </a:cubicBezTo>
                <a:close/>
                <a:moveTo>
                  <a:pt x="98" y="373"/>
                </a:moveTo>
                <a:cubicBezTo>
                  <a:pt x="108" y="368"/>
                  <a:pt x="119" y="371"/>
                  <a:pt x="124" y="380"/>
                </a:cubicBezTo>
                <a:cubicBezTo>
                  <a:pt x="130" y="389"/>
                  <a:pt x="127" y="401"/>
                  <a:pt x="118" y="406"/>
                </a:cubicBezTo>
                <a:cubicBezTo>
                  <a:pt x="81" y="427"/>
                  <a:pt x="81" y="427"/>
                  <a:pt x="81" y="427"/>
                </a:cubicBezTo>
                <a:cubicBezTo>
                  <a:pt x="72" y="432"/>
                  <a:pt x="60" y="429"/>
                  <a:pt x="55" y="420"/>
                </a:cubicBezTo>
                <a:cubicBezTo>
                  <a:pt x="49" y="411"/>
                  <a:pt x="53" y="399"/>
                  <a:pt x="62" y="394"/>
                </a:cubicBezTo>
                <a:cubicBezTo>
                  <a:pt x="98" y="373"/>
                  <a:pt x="98" y="373"/>
                  <a:pt x="98" y="373"/>
                </a:cubicBezTo>
                <a:close/>
                <a:moveTo>
                  <a:pt x="62" y="197"/>
                </a:moveTo>
                <a:cubicBezTo>
                  <a:pt x="72" y="197"/>
                  <a:pt x="81" y="205"/>
                  <a:pt x="81" y="216"/>
                </a:cubicBezTo>
                <a:cubicBezTo>
                  <a:pt x="81" y="226"/>
                  <a:pt x="72" y="235"/>
                  <a:pt x="62" y="235"/>
                </a:cubicBezTo>
                <a:cubicBezTo>
                  <a:pt x="19" y="235"/>
                  <a:pt x="19" y="235"/>
                  <a:pt x="19" y="235"/>
                </a:cubicBezTo>
                <a:cubicBezTo>
                  <a:pt x="9" y="235"/>
                  <a:pt x="0" y="226"/>
                  <a:pt x="0" y="216"/>
                </a:cubicBezTo>
                <a:cubicBezTo>
                  <a:pt x="0" y="205"/>
                  <a:pt x="9" y="197"/>
                  <a:pt x="19" y="197"/>
                </a:cubicBezTo>
                <a:cubicBezTo>
                  <a:pt x="62" y="197"/>
                  <a:pt x="62" y="197"/>
                  <a:pt x="62" y="197"/>
                </a:cubicBezTo>
                <a:close/>
              </a:path>
            </a:pathLst>
          </a:custGeom>
          <a:solidFill>
            <a:srgbClr val="06518A"/>
          </a:solidFill>
          <a:ln>
            <a:noFill/>
          </a:ln>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3" name="矩形 2"/>
          <p:cNvSpPr/>
          <p:nvPr/>
        </p:nvSpPr>
        <p:spPr>
          <a:xfrm>
            <a:off x="0" y="2966"/>
            <a:ext cx="12191999" cy="900201"/>
          </a:xfrm>
          <a:prstGeom prst="rect">
            <a:avLst/>
          </a:prstGeom>
          <a:solidFill>
            <a:schemeClr val="bg2">
              <a:lumMod val="7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4" name="矩形 3"/>
          <p:cNvSpPr/>
          <p:nvPr/>
        </p:nvSpPr>
        <p:spPr>
          <a:xfrm>
            <a:off x="0" y="904905"/>
            <a:ext cx="12191999" cy="45719"/>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5" name="矩形 4"/>
          <p:cNvSpPr/>
          <p:nvPr/>
        </p:nvSpPr>
        <p:spPr>
          <a:xfrm>
            <a:off x="1418221" y="253163"/>
            <a:ext cx="6511719" cy="523220"/>
          </a:xfrm>
          <a:prstGeom prst="rect">
            <a:avLst/>
          </a:prstGeom>
        </p:spPr>
        <p:txBody>
          <a:bodyPr wrap="none">
            <a:spAutoFit/>
          </a:bodyPr>
          <a:lstStyle/>
          <a:p>
            <a:r>
              <a:rPr lang="en-US" altLang="zh-CN" sz="2800" dirty="0">
                <a:solidFill>
                  <a:srgbClr val="06518A"/>
                </a:solidFill>
                <a:cs typeface="+mn-ea"/>
                <a:sym typeface="+mn-lt"/>
              </a:rPr>
              <a:t>Research methods for the above issues.</a:t>
            </a:r>
            <a:endParaRPr lang="zh-CN" altLang="en-US" sz="2800" dirty="0">
              <a:solidFill>
                <a:srgbClr val="06518A"/>
              </a:solidFill>
              <a:cs typeface="+mn-ea"/>
              <a:sym typeface="+mn-lt"/>
            </a:endParaRPr>
          </a:p>
        </p:txBody>
      </p:sp>
      <p:sp>
        <p:nvSpPr>
          <p:cNvPr id="23" name="矩形 22"/>
          <p:cNvSpPr/>
          <p:nvPr/>
        </p:nvSpPr>
        <p:spPr>
          <a:xfrm>
            <a:off x="656001" y="2575832"/>
            <a:ext cx="4115626" cy="3298019"/>
          </a:xfrm>
          <a:prstGeom prst="rect">
            <a:avLst/>
          </a:prstGeom>
        </p:spPr>
        <p:txBody>
          <a:bodyPr wrap="square">
            <a:spAutoFit/>
          </a:bodyPr>
          <a:lstStyle/>
          <a:p>
            <a:pPr>
              <a:lnSpc>
                <a:spcPct val="130000"/>
              </a:lnSpc>
            </a:pPr>
            <a:r>
              <a:rPr lang="en-US" altLang="zh-CN" dirty="0"/>
              <a:t>We hypothesized that maximum temperature anomalies would reduce success in open, human-dominated habitats with fewer thermally buffered areas. We also quantified precipitation anomalies during nesting, hypothesizing that extreme events would also reduce success in open, human-dominated habitats. </a:t>
            </a:r>
            <a:endParaRPr lang="zh-CN" altLang="en-US" sz="1400" dirty="0">
              <a:solidFill>
                <a:schemeClr val="bg2">
                  <a:lumMod val="25000"/>
                </a:schemeClr>
              </a:solidFill>
              <a:cs typeface="+mn-ea"/>
              <a:sym typeface="+mn-lt"/>
            </a:endParaRPr>
          </a:p>
        </p:txBody>
      </p:sp>
      <p:grpSp>
        <p:nvGrpSpPr>
          <p:cNvPr id="2" name="组合 1"/>
          <p:cNvGrpSpPr/>
          <p:nvPr/>
        </p:nvGrpSpPr>
        <p:grpSpPr>
          <a:xfrm>
            <a:off x="5136135" y="2575832"/>
            <a:ext cx="2152829" cy="2935530"/>
            <a:chOff x="4870417" y="2546803"/>
            <a:chExt cx="2152829" cy="2935530"/>
          </a:xfrm>
          <a:solidFill>
            <a:srgbClr val="3C4D63"/>
          </a:solidFill>
        </p:grpSpPr>
        <p:sp>
          <p:nvSpPr>
            <p:cNvPr id="29" name="Freeform 9"/>
            <p:cNvSpPr>
              <a:spLocks noEditPoints="1"/>
            </p:cNvSpPr>
            <p:nvPr/>
          </p:nvSpPr>
          <p:spPr bwMode="auto">
            <a:xfrm>
              <a:off x="4870417" y="2546803"/>
              <a:ext cx="2152829" cy="2935530"/>
            </a:xfrm>
            <a:custGeom>
              <a:avLst/>
              <a:gdLst>
                <a:gd name="T0" fmla="*/ 222 w 597"/>
                <a:gd name="T1" fmla="*/ 575 h 814"/>
                <a:gd name="T2" fmla="*/ 253 w 597"/>
                <a:gd name="T3" fmla="*/ 598 h 814"/>
                <a:gd name="T4" fmla="*/ 344 w 597"/>
                <a:gd name="T5" fmla="*/ 598 h 814"/>
                <a:gd name="T6" fmla="*/ 375 w 597"/>
                <a:gd name="T7" fmla="*/ 575 h 814"/>
                <a:gd name="T8" fmla="*/ 414 w 597"/>
                <a:gd name="T9" fmla="*/ 509 h 814"/>
                <a:gd name="T10" fmla="*/ 539 w 597"/>
                <a:gd name="T11" fmla="*/ 298 h 814"/>
                <a:gd name="T12" fmla="*/ 298 w 597"/>
                <a:gd name="T13" fmla="*/ 57 h 814"/>
                <a:gd name="T14" fmla="*/ 57 w 597"/>
                <a:gd name="T15" fmla="*/ 298 h 814"/>
                <a:gd name="T16" fmla="*/ 183 w 597"/>
                <a:gd name="T17" fmla="*/ 509 h 814"/>
                <a:gd name="T18" fmla="*/ 222 w 597"/>
                <a:gd name="T19" fmla="*/ 575 h 814"/>
                <a:gd name="T20" fmla="*/ 354 w 597"/>
                <a:gd name="T21" fmla="*/ 782 h 814"/>
                <a:gd name="T22" fmla="*/ 314 w 597"/>
                <a:gd name="T23" fmla="*/ 814 h 814"/>
                <a:gd name="T24" fmla="*/ 282 w 597"/>
                <a:gd name="T25" fmla="*/ 814 h 814"/>
                <a:gd name="T26" fmla="*/ 242 w 597"/>
                <a:gd name="T27" fmla="*/ 782 h 814"/>
                <a:gd name="T28" fmla="*/ 226 w 597"/>
                <a:gd name="T29" fmla="*/ 782 h 814"/>
                <a:gd name="T30" fmla="*/ 165 w 597"/>
                <a:gd name="T31" fmla="*/ 722 h 814"/>
                <a:gd name="T32" fmla="*/ 165 w 597"/>
                <a:gd name="T33" fmla="*/ 576 h 814"/>
                <a:gd name="T34" fmla="*/ 155 w 597"/>
                <a:gd name="T35" fmla="*/ 559 h 814"/>
                <a:gd name="T36" fmla="*/ 0 w 597"/>
                <a:gd name="T37" fmla="*/ 298 h 814"/>
                <a:gd name="T38" fmla="*/ 298 w 597"/>
                <a:gd name="T39" fmla="*/ 0 h 814"/>
                <a:gd name="T40" fmla="*/ 597 w 597"/>
                <a:gd name="T41" fmla="*/ 298 h 814"/>
                <a:gd name="T42" fmla="*/ 441 w 597"/>
                <a:gd name="T43" fmla="*/ 559 h 814"/>
                <a:gd name="T44" fmla="*/ 431 w 597"/>
                <a:gd name="T45" fmla="*/ 576 h 814"/>
                <a:gd name="T46" fmla="*/ 432 w 597"/>
                <a:gd name="T47" fmla="*/ 722 h 814"/>
                <a:gd name="T48" fmla="*/ 371 w 597"/>
                <a:gd name="T49" fmla="*/ 782 h 814"/>
                <a:gd name="T50" fmla="*/ 354 w 597"/>
                <a:gd name="T51" fmla="*/ 782 h 8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97" h="814">
                  <a:moveTo>
                    <a:pt x="222" y="575"/>
                  </a:moveTo>
                  <a:cubicBezTo>
                    <a:pt x="224" y="589"/>
                    <a:pt x="238" y="598"/>
                    <a:pt x="253" y="598"/>
                  </a:cubicBezTo>
                  <a:cubicBezTo>
                    <a:pt x="344" y="598"/>
                    <a:pt x="344" y="598"/>
                    <a:pt x="344" y="598"/>
                  </a:cubicBezTo>
                  <a:cubicBezTo>
                    <a:pt x="358" y="598"/>
                    <a:pt x="373" y="589"/>
                    <a:pt x="375" y="575"/>
                  </a:cubicBezTo>
                  <a:cubicBezTo>
                    <a:pt x="377" y="547"/>
                    <a:pt x="390" y="523"/>
                    <a:pt x="414" y="509"/>
                  </a:cubicBezTo>
                  <a:cubicBezTo>
                    <a:pt x="491" y="467"/>
                    <a:pt x="539" y="386"/>
                    <a:pt x="539" y="298"/>
                  </a:cubicBezTo>
                  <a:cubicBezTo>
                    <a:pt x="539" y="165"/>
                    <a:pt x="431" y="57"/>
                    <a:pt x="298" y="57"/>
                  </a:cubicBezTo>
                  <a:cubicBezTo>
                    <a:pt x="165" y="57"/>
                    <a:pt x="57" y="165"/>
                    <a:pt x="57" y="298"/>
                  </a:cubicBezTo>
                  <a:cubicBezTo>
                    <a:pt x="57" y="386"/>
                    <a:pt x="105" y="467"/>
                    <a:pt x="183" y="509"/>
                  </a:cubicBezTo>
                  <a:cubicBezTo>
                    <a:pt x="207" y="523"/>
                    <a:pt x="219" y="547"/>
                    <a:pt x="222" y="575"/>
                  </a:cubicBezTo>
                  <a:close/>
                  <a:moveTo>
                    <a:pt x="354" y="782"/>
                  </a:moveTo>
                  <a:cubicBezTo>
                    <a:pt x="350" y="800"/>
                    <a:pt x="334" y="814"/>
                    <a:pt x="314" y="814"/>
                  </a:cubicBezTo>
                  <a:cubicBezTo>
                    <a:pt x="282" y="814"/>
                    <a:pt x="282" y="814"/>
                    <a:pt x="282" y="814"/>
                  </a:cubicBezTo>
                  <a:cubicBezTo>
                    <a:pt x="263" y="814"/>
                    <a:pt x="247" y="800"/>
                    <a:pt x="242" y="782"/>
                  </a:cubicBezTo>
                  <a:cubicBezTo>
                    <a:pt x="226" y="782"/>
                    <a:pt x="226" y="782"/>
                    <a:pt x="226" y="782"/>
                  </a:cubicBezTo>
                  <a:cubicBezTo>
                    <a:pt x="193" y="782"/>
                    <a:pt x="165" y="755"/>
                    <a:pt x="165" y="722"/>
                  </a:cubicBezTo>
                  <a:cubicBezTo>
                    <a:pt x="165" y="576"/>
                    <a:pt x="165" y="576"/>
                    <a:pt x="165" y="576"/>
                  </a:cubicBezTo>
                  <a:cubicBezTo>
                    <a:pt x="165" y="569"/>
                    <a:pt x="162" y="563"/>
                    <a:pt x="155" y="559"/>
                  </a:cubicBezTo>
                  <a:cubicBezTo>
                    <a:pt x="60" y="507"/>
                    <a:pt x="0" y="407"/>
                    <a:pt x="0" y="298"/>
                  </a:cubicBezTo>
                  <a:cubicBezTo>
                    <a:pt x="0" y="133"/>
                    <a:pt x="134" y="0"/>
                    <a:pt x="298" y="0"/>
                  </a:cubicBezTo>
                  <a:cubicBezTo>
                    <a:pt x="463" y="0"/>
                    <a:pt x="597" y="133"/>
                    <a:pt x="597" y="298"/>
                  </a:cubicBezTo>
                  <a:cubicBezTo>
                    <a:pt x="597" y="407"/>
                    <a:pt x="537" y="507"/>
                    <a:pt x="441" y="559"/>
                  </a:cubicBezTo>
                  <a:cubicBezTo>
                    <a:pt x="435" y="563"/>
                    <a:pt x="431" y="569"/>
                    <a:pt x="431" y="576"/>
                  </a:cubicBezTo>
                  <a:cubicBezTo>
                    <a:pt x="432" y="722"/>
                    <a:pt x="432" y="722"/>
                    <a:pt x="432" y="722"/>
                  </a:cubicBezTo>
                  <a:cubicBezTo>
                    <a:pt x="432" y="755"/>
                    <a:pt x="404" y="782"/>
                    <a:pt x="371" y="782"/>
                  </a:cubicBezTo>
                  <a:cubicBezTo>
                    <a:pt x="354" y="782"/>
                    <a:pt x="354" y="782"/>
                    <a:pt x="354" y="782"/>
                  </a:cubicBezTo>
                  <a:close/>
                </a:path>
              </a:pathLst>
            </a:custGeom>
            <a:solidFill>
              <a:srgbClr val="06518A"/>
            </a:solidFill>
            <a:ln>
              <a:solidFill>
                <a:srgbClr val="06518A"/>
              </a:solidFill>
            </a:ln>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32" name="Freeform 134"/>
            <p:cNvSpPr>
              <a:spLocks/>
            </p:cNvSpPr>
            <p:nvPr/>
          </p:nvSpPr>
          <p:spPr bwMode="auto">
            <a:xfrm>
              <a:off x="5743262" y="3257509"/>
              <a:ext cx="407143" cy="814266"/>
            </a:xfrm>
            <a:custGeom>
              <a:avLst/>
              <a:gdLst>
                <a:gd name="T0" fmla="*/ 19 w 64"/>
                <a:gd name="T1" fmla="*/ 0 h 128"/>
                <a:gd name="T2" fmla="*/ 59 w 64"/>
                <a:gd name="T3" fmla="*/ 0 h 128"/>
                <a:gd name="T4" fmla="*/ 46 w 64"/>
                <a:gd name="T5" fmla="*/ 30 h 128"/>
                <a:gd name="T6" fmla="*/ 64 w 64"/>
                <a:gd name="T7" fmla="*/ 30 h 128"/>
                <a:gd name="T8" fmla="*/ 32 w 64"/>
                <a:gd name="T9" fmla="*/ 76 h 128"/>
                <a:gd name="T10" fmla="*/ 51 w 64"/>
                <a:gd name="T11" fmla="*/ 76 h 128"/>
                <a:gd name="T12" fmla="*/ 19 w 64"/>
                <a:gd name="T13" fmla="*/ 128 h 128"/>
                <a:gd name="T14" fmla="*/ 19 w 64"/>
                <a:gd name="T15" fmla="*/ 92 h 128"/>
                <a:gd name="T16" fmla="*/ 0 w 64"/>
                <a:gd name="T17" fmla="*/ 92 h 128"/>
                <a:gd name="T18" fmla="*/ 18 w 64"/>
                <a:gd name="T19" fmla="*/ 47 h 128"/>
                <a:gd name="T20" fmla="*/ 0 w 64"/>
                <a:gd name="T21" fmla="*/ 47 h 128"/>
                <a:gd name="T22" fmla="*/ 19 w 64"/>
                <a:gd name="T23"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128">
                  <a:moveTo>
                    <a:pt x="19" y="0"/>
                  </a:moveTo>
                  <a:lnTo>
                    <a:pt x="59" y="0"/>
                  </a:lnTo>
                  <a:lnTo>
                    <a:pt x="46" y="30"/>
                  </a:lnTo>
                  <a:lnTo>
                    <a:pt x="64" y="30"/>
                  </a:lnTo>
                  <a:lnTo>
                    <a:pt x="32" y="76"/>
                  </a:lnTo>
                  <a:lnTo>
                    <a:pt x="51" y="76"/>
                  </a:lnTo>
                  <a:lnTo>
                    <a:pt x="19" y="128"/>
                  </a:lnTo>
                  <a:lnTo>
                    <a:pt x="19" y="92"/>
                  </a:lnTo>
                  <a:lnTo>
                    <a:pt x="0" y="92"/>
                  </a:lnTo>
                  <a:lnTo>
                    <a:pt x="18" y="47"/>
                  </a:lnTo>
                  <a:lnTo>
                    <a:pt x="0" y="47"/>
                  </a:lnTo>
                  <a:lnTo>
                    <a:pt x="19" y="0"/>
                  </a:lnTo>
                  <a:close/>
                </a:path>
              </a:pathLst>
            </a:custGeom>
            <a:solidFill>
              <a:srgbClr val="06518A"/>
            </a:solidFill>
            <a:ln>
              <a:solidFill>
                <a:srgbClr val="06518A"/>
              </a:solidFill>
            </a:ln>
          </p:spPr>
          <p:txBody>
            <a:bodyPr vert="horz" wrap="square" lIns="121920" tIns="60960" rIns="121920" bIns="60960" numCol="1" anchor="t" anchorCtr="0" compatLnSpc="1">
              <a:prstTxWarp prst="textNoShape">
                <a:avLst/>
              </a:prstTxWarp>
            </a:bodyPr>
            <a:lstStyle/>
            <a:p>
              <a:endParaRPr lang="zh-CN" altLang="en-US" sz="2400">
                <a:cs typeface="+mn-ea"/>
                <a:sym typeface="+mn-lt"/>
              </a:endParaRPr>
            </a:p>
          </p:txBody>
        </p:sp>
      </p:grpSp>
      <p:sp>
        <p:nvSpPr>
          <p:cNvPr id="36" name="矩形 35"/>
          <p:cNvSpPr/>
          <p:nvPr/>
        </p:nvSpPr>
        <p:spPr>
          <a:xfrm>
            <a:off x="7896090" y="2970924"/>
            <a:ext cx="3650023" cy="2217723"/>
          </a:xfrm>
          <a:prstGeom prst="rect">
            <a:avLst/>
          </a:prstGeom>
        </p:spPr>
        <p:txBody>
          <a:bodyPr wrap="square">
            <a:spAutoFit/>
          </a:bodyPr>
          <a:lstStyle/>
          <a:p>
            <a:pPr>
              <a:lnSpc>
                <a:spcPct val="130000"/>
              </a:lnSpc>
            </a:pPr>
            <a:r>
              <a:rPr lang="en-US" altLang="zh-CN" dirty="0"/>
              <a:t>We predicted that species that build exposed nests (as opposed to cavity nests) and species of higher conservation concern would be the most sensitive to climate and land-use interactions. </a:t>
            </a:r>
            <a:endParaRPr lang="zh-CN" altLang="en-US" sz="1400" dirty="0">
              <a:solidFill>
                <a:schemeClr val="bg2">
                  <a:lumMod val="25000"/>
                </a:schemeClr>
              </a:solidFill>
              <a:cs typeface="+mn-ea"/>
              <a:sym typeface="+mn-lt"/>
            </a:endParaRPr>
          </a:p>
        </p:txBody>
      </p:sp>
      <p:grpSp>
        <p:nvGrpSpPr>
          <p:cNvPr id="27" name="组合 26"/>
          <p:cNvGrpSpPr/>
          <p:nvPr/>
        </p:nvGrpSpPr>
        <p:grpSpPr>
          <a:xfrm>
            <a:off x="315742" y="254032"/>
            <a:ext cx="999853" cy="696592"/>
            <a:chOff x="315742" y="254032"/>
            <a:chExt cx="999853" cy="696592"/>
          </a:xfrm>
        </p:grpSpPr>
        <p:sp>
          <p:nvSpPr>
            <p:cNvPr id="31" name="矩形 30"/>
            <p:cNvSpPr/>
            <p:nvPr/>
          </p:nvSpPr>
          <p:spPr>
            <a:xfrm>
              <a:off x="315742" y="903167"/>
              <a:ext cx="999853" cy="47457"/>
            </a:xfrm>
            <a:prstGeom prst="rect">
              <a:avLst/>
            </a:prstGeom>
            <a:solidFill>
              <a:srgbClr val="00004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grpSp>
          <p:nvGrpSpPr>
            <p:cNvPr id="39" name="组合 38"/>
            <p:cNvGrpSpPr/>
            <p:nvPr/>
          </p:nvGrpSpPr>
          <p:grpSpPr>
            <a:xfrm>
              <a:off x="579744" y="254032"/>
              <a:ext cx="471847" cy="471847"/>
              <a:chOff x="8407459" y="1864114"/>
              <a:chExt cx="576580" cy="576580"/>
            </a:xfrm>
            <a:solidFill>
              <a:schemeClr val="bg1"/>
            </a:solidFill>
          </p:grpSpPr>
          <p:sp>
            <p:nvSpPr>
              <p:cNvPr id="40" name="圆角矩形 39"/>
              <p:cNvSpPr/>
              <p:nvPr/>
            </p:nvSpPr>
            <p:spPr>
              <a:xfrm>
                <a:off x="8407459" y="1864114"/>
                <a:ext cx="576580" cy="576580"/>
              </a:xfrm>
              <a:prstGeom prst="roundRect">
                <a:avLst>
                  <a:gd name="adj" fmla="val 9467"/>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grpSp>
            <p:nvGrpSpPr>
              <p:cNvPr id="41" name="组合 40"/>
              <p:cNvGrpSpPr/>
              <p:nvPr/>
            </p:nvGrpSpPr>
            <p:grpSpPr>
              <a:xfrm>
                <a:off x="8570278" y="1973200"/>
                <a:ext cx="265204" cy="344007"/>
                <a:chOff x="8175428" y="2319832"/>
                <a:chExt cx="244310" cy="316905"/>
              </a:xfrm>
              <a:grpFill/>
            </p:grpSpPr>
            <p:sp>
              <p:nvSpPr>
                <p:cNvPr id="42" name="Freeform 321"/>
                <p:cNvSpPr>
                  <a:spLocks/>
                </p:cNvSpPr>
                <p:nvPr/>
              </p:nvSpPr>
              <p:spPr bwMode="auto">
                <a:xfrm>
                  <a:off x="8366688" y="2577404"/>
                  <a:ext cx="53050" cy="53050"/>
                </a:xfrm>
                <a:custGeom>
                  <a:avLst/>
                  <a:gdLst>
                    <a:gd name="T0" fmla="*/ 28 w 32"/>
                    <a:gd name="T1" fmla="*/ 32 h 32"/>
                    <a:gd name="T2" fmla="*/ 25 w 32"/>
                    <a:gd name="T3" fmla="*/ 31 h 32"/>
                    <a:gd name="T4" fmla="*/ 1 w 32"/>
                    <a:gd name="T5" fmla="*/ 7 h 32"/>
                    <a:gd name="T6" fmla="*/ 1 w 32"/>
                    <a:gd name="T7" fmla="*/ 1 h 32"/>
                    <a:gd name="T8" fmla="*/ 7 w 32"/>
                    <a:gd name="T9" fmla="*/ 1 h 32"/>
                    <a:gd name="T10" fmla="*/ 31 w 32"/>
                    <a:gd name="T11" fmla="*/ 25 h 32"/>
                    <a:gd name="T12" fmla="*/ 31 w 32"/>
                    <a:gd name="T13" fmla="*/ 31 h 32"/>
                    <a:gd name="T14" fmla="*/ 28 w 32"/>
                    <a:gd name="T15" fmla="*/ 32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32">
                      <a:moveTo>
                        <a:pt x="28" y="32"/>
                      </a:moveTo>
                      <a:cubicBezTo>
                        <a:pt x="27" y="32"/>
                        <a:pt x="26" y="32"/>
                        <a:pt x="25" y="31"/>
                      </a:cubicBezTo>
                      <a:cubicBezTo>
                        <a:pt x="1" y="7"/>
                        <a:pt x="1" y="7"/>
                        <a:pt x="1" y="7"/>
                      </a:cubicBezTo>
                      <a:cubicBezTo>
                        <a:pt x="0" y="5"/>
                        <a:pt x="0" y="3"/>
                        <a:pt x="1" y="1"/>
                      </a:cubicBezTo>
                      <a:cubicBezTo>
                        <a:pt x="3" y="0"/>
                        <a:pt x="5" y="0"/>
                        <a:pt x="7" y="1"/>
                      </a:cubicBezTo>
                      <a:cubicBezTo>
                        <a:pt x="31" y="25"/>
                        <a:pt x="31" y="25"/>
                        <a:pt x="31" y="25"/>
                      </a:cubicBezTo>
                      <a:cubicBezTo>
                        <a:pt x="32" y="27"/>
                        <a:pt x="32" y="29"/>
                        <a:pt x="31" y="31"/>
                      </a:cubicBezTo>
                      <a:cubicBezTo>
                        <a:pt x="30" y="32"/>
                        <a:pt x="29" y="32"/>
                        <a:pt x="28"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43" name="Freeform 322"/>
                <p:cNvSpPr>
                  <a:spLocks noEditPoints="1"/>
                </p:cNvSpPr>
                <p:nvPr/>
              </p:nvSpPr>
              <p:spPr bwMode="auto">
                <a:xfrm>
                  <a:off x="8294093" y="2504809"/>
                  <a:ext cx="92140" cy="92838"/>
                </a:xfrm>
                <a:custGeom>
                  <a:avLst/>
                  <a:gdLst>
                    <a:gd name="T0" fmla="*/ 28 w 56"/>
                    <a:gd name="T1" fmla="*/ 56 h 56"/>
                    <a:gd name="T2" fmla="*/ 28 w 56"/>
                    <a:gd name="T3" fmla="*/ 56 h 56"/>
                    <a:gd name="T4" fmla="*/ 0 w 56"/>
                    <a:gd name="T5" fmla="*/ 28 h 56"/>
                    <a:gd name="T6" fmla="*/ 8 w 56"/>
                    <a:gd name="T7" fmla="*/ 8 h 56"/>
                    <a:gd name="T8" fmla="*/ 28 w 56"/>
                    <a:gd name="T9" fmla="*/ 0 h 56"/>
                    <a:gd name="T10" fmla="*/ 48 w 56"/>
                    <a:gd name="T11" fmla="*/ 8 h 56"/>
                    <a:gd name="T12" fmla="*/ 56 w 56"/>
                    <a:gd name="T13" fmla="*/ 28 h 56"/>
                    <a:gd name="T14" fmla="*/ 48 w 56"/>
                    <a:gd name="T15" fmla="*/ 48 h 56"/>
                    <a:gd name="T16" fmla="*/ 28 w 56"/>
                    <a:gd name="T17" fmla="*/ 56 h 56"/>
                    <a:gd name="T18" fmla="*/ 28 w 56"/>
                    <a:gd name="T19" fmla="*/ 8 h 56"/>
                    <a:gd name="T20" fmla="*/ 14 w 56"/>
                    <a:gd name="T21" fmla="*/ 14 h 56"/>
                    <a:gd name="T22" fmla="*/ 8 w 56"/>
                    <a:gd name="T23" fmla="*/ 28 h 56"/>
                    <a:gd name="T24" fmla="*/ 28 w 56"/>
                    <a:gd name="T25" fmla="*/ 48 h 56"/>
                    <a:gd name="T26" fmla="*/ 42 w 56"/>
                    <a:gd name="T27" fmla="*/ 42 h 56"/>
                    <a:gd name="T28" fmla="*/ 48 w 56"/>
                    <a:gd name="T29" fmla="*/ 28 h 56"/>
                    <a:gd name="T30" fmla="*/ 42 w 56"/>
                    <a:gd name="T31" fmla="*/ 14 h 56"/>
                    <a:gd name="T32" fmla="*/ 28 w 56"/>
                    <a:gd name="T33" fmla="*/ 8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 h="56">
                      <a:moveTo>
                        <a:pt x="28" y="56"/>
                      </a:moveTo>
                      <a:cubicBezTo>
                        <a:pt x="28" y="56"/>
                        <a:pt x="28" y="56"/>
                        <a:pt x="28" y="56"/>
                      </a:cubicBezTo>
                      <a:cubicBezTo>
                        <a:pt x="13" y="56"/>
                        <a:pt x="0" y="43"/>
                        <a:pt x="0" y="28"/>
                      </a:cubicBezTo>
                      <a:cubicBezTo>
                        <a:pt x="0" y="21"/>
                        <a:pt x="3" y="13"/>
                        <a:pt x="8" y="8"/>
                      </a:cubicBezTo>
                      <a:cubicBezTo>
                        <a:pt x="13" y="3"/>
                        <a:pt x="20" y="0"/>
                        <a:pt x="28" y="0"/>
                      </a:cubicBezTo>
                      <a:cubicBezTo>
                        <a:pt x="35" y="0"/>
                        <a:pt x="42" y="3"/>
                        <a:pt x="48" y="8"/>
                      </a:cubicBezTo>
                      <a:cubicBezTo>
                        <a:pt x="53" y="13"/>
                        <a:pt x="56" y="21"/>
                        <a:pt x="56" y="28"/>
                      </a:cubicBezTo>
                      <a:cubicBezTo>
                        <a:pt x="56" y="35"/>
                        <a:pt x="53" y="43"/>
                        <a:pt x="48" y="48"/>
                      </a:cubicBezTo>
                      <a:cubicBezTo>
                        <a:pt x="42" y="53"/>
                        <a:pt x="35" y="56"/>
                        <a:pt x="28" y="56"/>
                      </a:cubicBezTo>
                      <a:close/>
                      <a:moveTo>
                        <a:pt x="28" y="8"/>
                      </a:moveTo>
                      <a:cubicBezTo>
                        <a:pt x="23" y="8"/>
                        <a:pt x="18" y="10"/>
                        <a:pt x="14" y="14"/>
                      </a:cubicBezTo>
                      <a:cubicBezTo>
                        <a:pt x="10" y="18"/>
                        <a:pt x="8" y="23"/>
                        <a:pt x="8" y="28"/>
                      </a:cubicBezTo>
                      <a:cubicBezTo>
                        <a:pt x="8" y="39"/>
                        <a:pt x="17" y="48"/>
                        <a:pt x="28" y="48"/>
                      </a:cubicBezTo>
                      <a:cubicBezTo>
                        <a:pt x="33" y="48"/>
                        <a:pt x="38" y="46"/>
                        <a:pt x="42" y="42"/>
                      </a:cubicBezTo>
                      <a:cubicBezTo>
                        <a:pt x="46" y="38"/>
                        <a:pt x="48" y="33"/>
                        <a:pt x="48" y="28"/>
                      </a:cubicBezTo>
                      <a:cubicBezTo>
                        <a:pt x="48" y="23"/>
                        <a:pt x="46" y="18"/>
                        <a:pt x="42" y="14"/>
                      </a:cubicBezTo>
                      <a:cubicBezTo>
                        <a:pt x="38" y="10"/>
                        <a:pt x="33" y="8"/>
                        <a:pt x="28"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44" name="Freeform 323"/>
                <p:cNvSpPr>
                  <a:spLocks/>
                </p:cNvSpPr>
                <p:nvPr/>
              </p:nvSpPr>
              <p:spPr bwMode="auto">
                <a:xfrm>
                  <a:off x="8175428" y="2319832"/>
                  <a:ext cx="237330" cy="316905"/>
                </a:xfrm>
                <a:custGeom>
                  <a:avLst/>
                  <a:gdLst>
                    <a:gd name="T0" fmla="*/ 80 w 144"/>
                    <a:gd name="T1" fmla="*/ 192 h 192"/>
                    <a:gd name="T2" fmla="*/ 4 w 144"/>
                    <a:gd name="T3" fmla="*/ 192 h 192"/>
                    <a:gd name="T4" fmla="*/ 0 w 144"/>
                    <a:gd name="T5" fmla="*/ 188 h 192"/>
                    <a:gd name="T6" fmla="*/ 0 w 144"/>
                    <a:gd name="T7" fmla="*/ 47 h 192"/>
                    <a:gd name="T8" fmla="*/ 1 w 144"/>
                    <a:gd name="T9" fmla="*/ 44 h 192"/>
                    <a:gd name="T10" fmla="*/ 43 w 144"/>
                    <a:gd name="T11" fmla="*/ 1 h 192"/>
                    <a:gd name="T12" fmla="*/ 45 w 144"/>
                    <a:gd name="T13" fmla="*/ 0 h 192"/>
                    <a:gd name="T14" fmla="*/ 140 w 144"/>
                    <a:gd name="T15" fmla="*/ 0 h 192"/>
                    <a:gd name="T16" fmla="*/ 144 w 144"/>
                    <a:gd name="T17" fmla="*/ 4 h 192"/>
                    <a:gd name="T18" fmla="*/ 144 w 144"/>
                    <a:gd name="T19" fmla="*/ 116 h 192"/>
                    <a:gd name="T20" fmla="*/ 140 w 144"/>
                    <a:gd name="T21" fmla="*/ 120 h 192"/>
                    <a:gd name="T22" fmla="*/ 136 w 144"/>
                    <a:gd name="T23" fmla="*/ 116 h 192"/>
                    <a:gd name="T24" fmla="*/ 136 w 144"/>
                    <a:gd name="T25" fmla="*/ 8 h 192"/>
                    <a:gd name="T26" fmla="*/ 47 w 144"/>
                    <a:gd name="T27" fmla="*/ 8 h 192"/>
                    <a:gd name="T28" fmla="*/ 8 w 144"/>
                    <a:gd name="T29" fmla="*/ 48 h 192"/>
                    <a:gd name="T30" fmla="*/ 8 w 144"/>
                    <a:gd name="T31" fmla="*/ 184 h 192"/>
                    <a:gd name="T32" fmla="*/ 80 w 144"/>
                    <a:gd name="T33" fmla="*/ 184 h 192"/>
                    <a:gd name="T34" fmla="*/ 84 w 144"/>
                    <a:gd name="T35" fmla="*/ 188 h 192"/>
                    <a:gd name="T36" fmla="*/ 80 w 144"/>
                    <a:gd name="T37" fmla="*/ 19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4" h="192">
                      <a:moveTo>
                        <a:pt x="80" y="192"/>
                      </a:moveTo>
                      <a:cubicBezTo>
                        <a:pt x="4" y="192"/>
                        <a:pt x="4" y="192"/>
                        <a:pt x="4" y="192"/>
                      </a:cubicBezTo>
                      <a:cubicBezTo>
                        <a:pt x="2" y="192"/>
                        <a:pt x="0" y="190"/>
                        <a:pt x="0" y="188"/>
                      </a:cubicBezTo>
                      <a:cubicBezTo>
                        <a:pt x="0" y="47"/>
                        <a:pt x="0" y="47"/>
                        <a:pt x="0" y="47"/>
                      </a:cubicBezTo>
                      <a:cubicBezTo>
                        <a:pt x="0" y="45"/>
                        <a:pt x="0" y="44"/>
                        <a:pt x="1" y="44"/>
                      </a:cubicBezTo>
                      <a:cubicBezTo>
                        <a:pt x="43" y="1"/>
                        <a:pt x="43" y="1"/>
                        <a:pt x="43" y="1"/>
                      </a:cubicBezTo>
                      <a:cubicBezTo>
                        <a:pt x="43" y="0"/>
                        <a:pt x="44" y="0"/>
                        <a:pt x="45" y="0"/>
                      </a:cubicBezTo>
                      <a:cubicBezTo>
                        <a:pt x="140" y="0"/>
                        <a:pt x="140" y="0"/>
                        <a:pt x="140" y="0"/>
                      </a:cubicBezTo>
                      <a:cubicBezTo>
                        <a:pt x="142" y="0"/>
                        <a:pt x="144" y="2"/>
                        <a:pt x="144" y="4"/>
                      </a:cubicBezTo>
                      <a:cubicBezTo>
                        <a:pt x="144" y="116"/>
                        <a:pt x="144" y="116"/>
                        <a:pt x="144" y="116"/>
                      </a:cubicBezTo>
                      <a:cubicBezTo>
                        <a:pt x="144" y="118"/>
                        <a:pt x="142" y="120"/>
                        <a:pt x="140" y="120"/>
                      </a:cubicBezTo>
                      <a:cubicBezTo>
                        <a:pt x="138" y="120"/>
                        <a:pt x="136" y="118"/>
                        <a:pt x="136" y="116"/>
                      </a:cubicBezTo>
                      <a:cubicBezTo>
                        <a:pt x="136" y="8"/>
                        <a:pt x="136" y="8"/>
                        <a:pt x="136" y="8"/>
                      </a:cubicBezTo>
                      <a:cubicBezTo>
                        <a:pt x="47" y="8"/>
                        <a:pt x="47" y="8"/>
                        <a:pt x="47" y="8"/>
                      </a:cubicBezTo>
                      <a:cubicBezTo>
                        <a:pt x="8" y="48"/>
                        <a:pt x="8" y="48"/>
                        <a:pt x="8" y="48"/>
                      </a:cubicBezTo>
                      <a:cubicBezTo>
                        <a:pt x="8" y="184"/>
                        <a:pt x="8" y="184"/>
                        <a:pt x="8" y="184"/>
                      </a:cubicBezTo>
                      <a:cubicBezTo>
                        <a:pt x="80" y="184"/>
                        <a:pt x="80" y="184"/>
                        <a:pt x="80" y="184"/>
                      </a:cubicBezTo>
                      <a:cubicBezTo>
                        <a:pt x="82" y="184"/>
                        <a:pt x="84" y="186"/>
                        <a:pt x="84" y="188"/>
                      </a:cubicBezTo>
                      <a:cubicBezTo>
                        <a:pt x="84" y="190"/>
                        <a:pt x="82" y="192"/>
                        <a:pt x="80" y="19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45" name="Freeform 324"/>
                <p:cNvSpPr>
                  <a:spLocks/>
                </p:cNvSpPr>
                <p:nvPr/>
              </p:nvSpPr>
              <p:spPr bwMode="auto">
                <a:xfrm>
                  <a:off x="8181710" y="2319832"/>
                  <a:ext cx="79575" cy="92838"/>
                </a:xfrm>
                <a:custGeom>
                  <a:avLst/>
                  <a:gdLst>
                    <a:gd name="T0" fmla="*/ 44 w 48"/>
                    <a:gd name="T1" fmla="*/ 56 h 56"/>
                    <a:gd name="T2" fmla="*/ 4 w 48"/>
                    <a:gd name="T3" fmla="*/ 56 h 56"/>
                    <a:gd name="T4" fmla="*/ 0 w 48"/>
                    <a:gd name="T5" fmla="*/ 52 h 56"/>
                    <a:gd name="T6" fmla="*/ 4 w 48"/>
                    <a:gd name="T7" fmla="*/ 48 h 56"/>
                    <a:gd name="T8" fmla="*/ 40 w 48"/>
                    <a:gd name="T9" fmla="*/ 48 h 56"/>
                    <a:gd name="T10" fmla="*/ 40 w 48"/>
                    <a:gd name="T11" fmla="*/ 4 h 56"/>
                    <a:gd name="T12" fmla="*/ 44 w 48"/>
                    <a:gd name="T13" fmla="*/ 0 h 56"/>
                    <a:gd name="T14" fmla="*/ 48 w 48"/>
                    <a:gd name="T15" fmla="*/ 4 h 56"/>
                    <a:gd name="T16" fmla="*/ 48 w 48"/>
                    <a:gd name="T17" fmla="*/ 52 h 56"/>
                    <a:gd name="T18" fmla="*/ 44 w 48"/>
                    <a:gd name="T19"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56">
                      <a:moveTo>
                        <a:pt x="44" y="56"/>
                      </a:moveTo>
                      <a:cubicBezTo>
                        <a:pt x="4" y="56"/>
                        <a:pt x="4" y="56"/>
                        <a:pt x="4" y="56"/>
                      </a:cubicBezTo>
                      <a:cubicBezTo>
                        <a:pt x="2" y="56"/>
                        <a:pt x="0" y="54"/>
                        <a:pt x="0" y="52"/>
                      </a:cubicBezTo>
                      <a:cubicBezTo>
                        <a:pt x="0" y="50"/>
                        <a:pt x="2" y="48"/>
                        <a:pt x="4" y="48"/>
                      </a:cubicBezTo>
                      <a:cubicBezTo>
                        <a:pt x="40" y="48"/>
                        <a:pt x="40" y="48"/>
                        <a:pt x="40" y="48"/>
                      </a:cubicBezTo>
                      <a:cubicBezTo>
                        <a:pt x="40" y="4"/>
                        <a:pt x="40" y="4"/>
                        <a:pt x="40" y="4"/>
                      </a:cubicBezTo>
                      <a:cubicBezTo>
                        <a:pt x="40" y="2"/>
                        <a:pt x="42" y="0"/>
                        <a:pt x="44" y="0"/>
                      </a:cubicBezTo>
                      <a:cubicBezTo>
                        <a:pt x="46" y="0"/>
                        <a:pt x="48" y="2"/>
                        <a:pt x="48" y="4"/>
                      </a:cubicBezTo>
                      <a:cubicBezTo>
                        <a:pt x="48" y="52"/>
                        <a:pt x="48" y="52"/>
                        <a:pt x="48" y="52"/>
                      </a:cubicBezTo>
                      <a:cubicBezTo>
                        <a:pt x="48" y="54"/>
                        <a:pt x="46" y="56"/>
                        <a:pt x="44"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grpSp>
        </p:grpSp>
      </p:grpSp>
      <p:pic>
        <p:nvPicPr>
          <p:cNvPr id="46" name="图片 4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74631" y="72559"/>
            <a:ext cx="788863" cy="788863"/>
          </a:xfrm>
          <a:prstGeom prst="rect">
            <a:avLst/>
          </a:prstGeom>
        </p:spPr>
      </p:pic>
      <p:sp>
        <p:nvSpPr>
          <p:cNvPr id="47" name="矩形 46">
            <a:extLst>
              <a:ext uri="{FF2B5EF4-FFF2-40B4-BE49-F238E27FC236}">
                <a16:creationId xmlns:a16="http://schemas.microsoft.com/office/drawing/2014/main" id="{F17C5D3F-E6AE-47DF-BB16-AD231A5D2E9A}"/>
              </a:ext>
            </a:extLst>
          </p:cNvPr>
          <p:cNvSpPr/>
          <p:nvPr/>
        </p:nvSpPr>
        <p:spPr>
          <a:xfrm>
            <a:off x="656001" y="2050983"/>
            <a:ext cx="2359941" cy="461665"/>
          </a:xfrm>
          <a:prstGeom prst="rect">
            <a:avLst/>
          </a:prstGeom>
        </p:spPr>
        <p:txBody>
          <a:bodyPr wrap="none">
            <a:spAutoFit/>
          </a:bodyPr>
          <a:lstStyle/>
          <a:p>
            <a:r>
              <a:rPr lang="en-US" altLang="zh-CN" sz="2400" dirty="0">
                <a:solidFill>
                  <a:srgbClr val="06518A"/>
                </a:solidFill>
                <a:cs typeface="+mn-ea"/>
                <a:sym typeface="+mn-lt"/>
              </a:rPr>
              <a:t>A.</a:t>
            </a:r>
            <a:r>
              <a:rPr lang="en-US" altLang="zh-CN" sz="2400" b="0" i="0" dirty="0">
                <a:solidFill>
                  <a:srgbClr val="333333"/>
                </a:solidFill>
                <a:effectLst/>
                <a:latin typeface="PT Serif" panose="020A0603040505020204" pitchFamily="18" charset="0"/>
              </a:rPr>
              <a:t> </a:t>
            </a:r>
            <a:r>
              <a:rPr lang="en-US" altLang="zh-CN" sz="2400" dirty="0">
                <a:solidFill>
                  <a:srgbClr val="06518A"/>
                </a:solidFill>
                <a:cs typeface="+mn-ea"/>
              </a:rPr>
              <a:t>temperature</a:t>
            </a:r>
            <a:endParaRPr lang="zh-CN" altLang="en-US" sz="2400" dirty="0">
              <a:solidFill>
                <a:srgbClr val="06518A"/>
              </a:solidFill>
              <a:cs typeface="+mn-ea"/>
              <a:sym typeface="+mn-lt"/>
            </a:endParaRPr>
          </a:p>
        </p:txBody>
      </p:sp>
      <p:sp>
        <p:nvSpPr>
          <p:cNvPr id="48" name="矩形 47">
            <a:extLst>
              <a:ext uri="{FF2B5EF4-FFF2-40B4-BE49-F238E27FC236}">
                <a16:creationId xmlns:a16="http://schemas.microsoft.com/office/drawing/2014/main" id="{C0C825E8-9A23-43F9-BBEA-45EC54043445}"/>
              </a:ext>
            </a:extLst>
          </p:cNvPr>
          <p:cNvSpPr/>
          <p:nvPr/>
        </p:nvSpPr>
        <p:spPr>
          <a:xfrm>
            <a:off x="8045170" y="2345368"/>
            <a:ext cx="1786066" cy="461665"/>
          </a:xfrm>
          <a:prstGeom prst="rect">
            <a:avLst/>
          </a:prstGeom>
        </p:spPr>
        <p:txBody>
          <a:bodyPr wrap="none">
            <a:spAutoFit/>
          </a:bodyPr>
          <a:lstStyle/>
          <a:p>
            <a:r>
              <a:rPr lang="en-US" altLang="zh-CN" sz="2400" dirty="0">
                <a:solidFill>
                  <a:srgbClr val="06518A"/>
                </a:solidFill>
                <a:cs typeface="+mn-ea"/>
                <a:sym typeface="+mn-lt"/>
              </a:rPr>
              <a:t>B. compare</a:t>
            </a:r>
            <a:endParaRPr lang="zh-CN" altLang="en-US" sz="2400" dirty="0">
              <a:solidFill>
                <a:srgbClr val="06518A"/>
              </a:solidFill>
              <a:cs typeface="+mn-ea"/>
              <a:sym typeface="+mn-lt"/>
            </a:endParaRPr>
          </a:p>
        </p:txBody>
      </p:sp>
      <p:grpSp>
        <p:nvGrpSpPr>
          <p:cNvPr id="54" name="组合 53">
            <a:extLst>
              <a:ext uri="{FF2B5EF4-FFF2-40B4-BE49-F238E27FC236}">
                <a16:creationId xmlns:a16="http://schemas.microsoft.com/office/drawing/2014/main" id="{82F350B5-9D86-4824-A733-FCFC862391FB}"/>
              </a:ext>
            </a:extLst>
          </p:cNvPr>
          <p:cNvGrpSpPr/>
          <p:nvPr/>
        </p:nvGrpSpPr>
        <p:grpSpPr>
          <a:xfrm>
            <a:off x="315742" y="3205"/>
            <a:ext cx="999853" cy="947419"/>
            <a:chOff x="315742" y="3205"/>
            <a:chExt cx="999853" cy="947419"/>
          </a:xfrm>
        </p:grpSpPr>
        <p:sp>
          <p:nvSpPr>
            <p:cNvPr id="55" name="矩形 54">
              <a:extLst>
                <a:ext uri="{FF2B5EF4-FFF2-40B4-BE49-F238E27FC236}">
                  <a16:creationId xmlns:a16="http://schemas.microsoft.com/office/drawing/2014/main" id="{EF72E795-5707-415D-9876-829F3ED1E092}"/>
                </a:ext>
              </a:extLst>
            </p:cNvPr>
            <p:cNvSpPr/>
            <p:nvPr/>
          </p:nvSpPr>
          <p:spPr>
            <a:xfrm>
              <a:off x="315742" y="3205"/>
              <a:ext cx="999853" cy="899962"/>
            </a:xfrm>
            <a:prstGeom prst="rect">
              <a:avLst/>
            </a:prstGeom>
            <a:solidFill>
              <a:srgbClr val="06518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56" name="矩形 55">
              <a:extLst>
                <a:ext uri="{FF2B5EF4-FFF2-40B4-BE49-F238E27FC236}">
                  <a16:creationId xmlns:a16="http://schemas.microsoft.com/office/drawing/2014/main" id="{B1BD3774-78C0-44C0-B862-B52D18456BFC}"/>
                </a:ext>
              </a:extLst>
            </p:cNvPr>
            <p:cNvSpPr/>
            <p:nvPr/>
          </p:nvSpPr>
          <p:spPr>
            <a:xfrm>
              <a:off x="315742" y="903167"/>
              <a:ext cx="999853" cy="47457"/>
            </a:xfrm>
            <a:prstGeom prst="rect">
              <a:avLst/>
            </a:prstGeom>
            <a:solidFill>
              <a:srgbClr val="00004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57" name="圆角矩形 10">
              <a:extLst>
                <a:ext uri="{FF2B5EF4-FFF2-40B4-BE49-F238E27FC236}">
                  <a16:creationId xmlns:a16="http://schemas.microsoft.com/office/drawing/2014/main" id="{BF9869F7-C0A9-4FA6-8ED5-21CBB97BEB53}"/>
                </a:ext>
              </a:extLst>
            </p:cNvPr>
            <p:cNvSpPr/>
            <p:nvPr/>
          </p:nvSpPr>
          <p:spPr>
            <a:xfrm>
              <a:off x="579744" y="254032"/>
              <a:ext cx="471847" cy="471847"/>
            </a:xfrm>
            <a:prstGeom prst="roundRect">
              <a:avLst>
                <a:gd name="adj" fmla="val 9467"/>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58" name="Freeform 189">
              <a:extLst>
                <a:ext uri="{FF2B5EF4-FFF2-40B4-BE49-F238E27FC236}">
                  <a16:creationId xmlns:a16="http://schemas.microsoft.com/office/drawing/2014/main" id="{5C9CC80C-88C0-4D5C-A1CF-5BBDCFCDEA28}"/>
                </a:ext>
              </a:extLst>
            </p:cNvPr>
            <p:cNvSpPr>
              <a:spLocks noEditPoints="1"/>
            </p:cNvSpPr>
            <p:nvPr/>
          </p:nvSpPr>
          <p:spPr bwMode="auto">
            <a:xfrm>
              <a:off x="639080" y="313368"/>
              <a:ext cx="353174" cy="353174"/>
            </a:xfrm>
            <a:custGeom>
              <a:avLst/>
              <a:gdLst>
                <a:gd name="T0" fmla="*/ 148 w 170"/>
                <a:gd name="T1" fmla="*/ 69 h 170"/>
                <a:gd name="T2" fmla="*/ 150 w 170"/>
                <a:gd name="T3" fmla="*/ 41 h 170"/>
                <a:gd name="T4" fmla="*/ 141 w 170"/>
                <a:gd name="T5" fmla="*/ 21 h 170"/>
                <a:gd name="T6" fmla="*/ 118 w 170"/>
                <a:gd name="T7" fmla="*/ 29 h 170"/>
                <a:gd name="T8" fmla="*/ 99 w 170"/>
                <a:gd name="T9" fmla="*/ 8 h 170"/>
                <a:gd name="T10" fmla="*/ 71 w 170"/>
                <a:gd name="T11" fmla="*/ 8 h 170"/>
                <a:gd name="T12" fmla="*/ 52 w 170"/>
                <a:gd name="T13" fmla="*/ 29 h 170"/>
                <a:gd name="T14" fmla="*/ 30 w 170"/>
                <a:gd name="T15" fmla="*/ 21 h 170"/>
                <a:gd name="T16" fmla="*/ 21 w 170"/>
                <a:gd name="T17" fmla="*/ 41 h 170"/>
                <a:gd name="T18" fmla="*/ 22 w 170"/>
                <a:gd name="T19" fmla="*/ 69 h 170"/>
                <a:gd name="T20" fmla="*/ 0 w 170"/>
                <a:gd name="T21" fmla="*/ 79 h 170"/>
                <a:gd name="T22" fmla="*/ 19 w 170"/>
                <a:gd name="T23" fmla="*/ 100 h 170"/>
                <a:gd name="T24" fmla="*/ 28 w 170"/>
                <a:gd name="T25" fmla="*/ 122 h 170"/>
                <a:gd name="T26" fmla="*/ 21 w 170"/>
                <a:gd name="T27" fmla="*/ 141 h 170"/>
                <a:gd name="T28" fmla="*/ 48 w 170"/>
                <a:gd name="T29" fmla="*/ 142 h 170"/>
                <a:gd name="T30" fmla="*/ 71 w 170"/>
                <a:gd name="T31" fmla="*/ 151 h 170"/>
                <a:gd name="T32" fmla="*/ 92 w 170"/>
                <a:gd name="T33" fmla="*/ 170 h 170"/>
                <a:gd name="T34" fmla="*/ 102 w 170"/>
                <a:gd name="T35" fmla="*/ 148 h 170"/>
                <a:gd name="T36" fmla="*/ 130 w 170"/>
                <a:gd name="T37" fmla="*/ 150 h 170"/>
                <a:gd name="T38" fmla="*/ 152 w 170"/>
                <a:gd name="T39" fmla="*/ 135 h 170"/>
                <a:gd name="T40" fmla="*/ 141 w 170"/>
                <a:gd name="T41" fmla="*/ 118 h 170"/>
                <a:gd name="T42" fmla="*/ 162 w 170"/>
                <a:gd name="T43" fmla="*/ 100 h 170"/>
                <a:gd name="T44" fmla="*/ 162 w 170"/>
                <a:gd name="T45" fmla="*/ 71 h 170"/>
                <a:gd name="T46" fmla="*/ 151 w 170"/>
                <a:gd name="T47" fmla="*/ 94 h 170"/>
                <a:gd name="T48" fmla="*/ 138 w 170"/>
                <a:gd name="T49" fmla="*/ 126 h 170"/>
                <a:gd name="T50" fmla="*/ 145 w 170"/>
                <a:gd name="T51" fmla="*/ 137 h 170"/>
                <a:gd name="T52" fmla="*/ 126 w 170"/>
                <a:gd name="T53" fmla="*/ 138 h 170"/>
                <a:gd name="T54" fmla="*/ 100 w 170"/>
                <a:gd name="T55" fmla="*/ 142 h 170"/>
                <a:gd name="T56" fmla="*/ 92 w 170"/>
                <a:gd name="T57" fmla="*/ 164 h 170"/>
                <a:gd name="T58" fmla="*/ 77 w 170"/>
                <a:gd name="T59" fmla="*/ 151 h 170"/>
                <a:gd name="T60" fmla="*/ 51 w 170"/>
                <a:gd name="T61" fmla="*/ 135 h 170"/>
                <a:gd name="T62" fmla="*/ 34 w 170"/>
                <a:gd name="T63" fmla="*/ 146 h 170"/>
                <a:gd name="T64" fmla="*/ 25 w 170"/>
                <a:gd name="T65" fmla="*/ 134 h 170"/>
                <a:gd name="T66" fmla="*/ 28 w 170"/>
                <a:gd name="T67" fmla="*/ 100 h 170"/>
                <a:gd name="T68" fmla="*/ 6 w 170"/>
                <a:gd name="T69" fmla="*/ 92 h 170"/>
                <a:gd name="T70" fmla="*/ 19 w 170"/>
                <a:gd name="T71" fmla="*/ 77 h 170"/>
                <a:gd name="T72" fmla="*/ 33 w 170"/>
                <a:gd name="T73" fmla="*/ 44 h 170"/>
                <a:gd name="T74" fmla="*/ 25 w 170"/>
                <a:gd name="T75" fmla="*/ 34 h 170"/>
                <a:gd name="T76" fmla="*/ 44 w 170"/>
                <a:gd name="T77" fmla="*/ 33 h 170"/>
                <a:gd name="T78" fmla="*/ 70 w 170"/>
                <a:gd name="T79" fmla="*/ 28 h 170"/>
                <a:gd name="T80" fmla="*/ 79 w 170"/>
                <a:gd name="T81" fmla="*/ 6 h 170"/>
                <a:gd name="T82" fmla="*/ 93 w 170"/>
                <a:gd name="T83" fmla="*/ 19 h 170"/>
                <a:gd name="T84" fmla="*/ 126 w 170"/>
                <a:gd name="T85" fmla="*/ 33 h 170"/>
                <a:gd name="T86" fmla="*/ 146 w 170"/>
                <a:gd name="T87" fmla="*/ 34 h 170"/>
                <a:gd name="T88" fmla="*/ 138 w 170"/>
                <a:gd name="T89" fmla="*/ 44 h 170"/>
                <a:gd name="T90" fmla="*/ 151 w 170"/>
                <a:gd name="T91" fmla="*/ 77 h 170"/>
                <a:gd name="T92" fmla="*/ 164 w 170"/>
                <a:gd name="T93" fmla="*/ 92 h 170"/>
                <a:gd name="T94" fmla="*/ 85 w 170"/>
                <a:gd name="T95" fmla="*/ 109 h 170"/>
                <a:gd name="T96" fmla="*/ 85 w 170"/>
                <a:gd name="T97" fmla="*/ 103 h 170"/>
                <a:gd name="T98" fmla="*/ 103 w 170"/>
                <a:gd name="T99" fmla="*/ 85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70" h="170">
                  <a:moveTo>
                    <a:pt x="162" y="71"/>
                  </a:moveTo>
                  <a:cubicBezTo>
                    <a:pt x="151" y="71"/>
                    <a:pt x="151" y="71"/>
                    <a:pt x="151" y="71"/>
                  </a:cubicBezTo>
                  <a:cubicBezTo>
                    <a:pt x="150" y="71"/>
                    <a:pt x="148" y="70"/>
                    <a:pt x="148" y="69"/>
                  </a:cubicBezTo>
                  <a:cubicBezTo>
                    <a:pt x="141" y="53"/>
                    <a:pt x="141" y="53"/>
                    <a:pt x="141" y="53"/>
                  </a:cubicBezTo>
                  <a:cubicBezTo>
                    <a:pt x="141" y="52"/>
                    <a:pt x="141" y="50"/>
                    <a:pt x="142" y="49"/>
                  </a:cubicBezTo>
                  <a:cubicBezTo>
                    <a:pt x="150" y="41"/>
                    <a:pt x="150" y="41"/>
                    <a:pt x="150" y="41"/>
                  </a:cubicBezTo>
                  <a:cubicBezTo>
                    <a:pt x="151" y="39"/>
                    <a:pt x="152" y="37"/>
                    <a:pt x="152" y="35"/>
                  </a:cubicBezTo>
                  <a:cubicBezTo>
                    <a:pt x="152" y="33"/>
                    <a:pt x="151" y="31"/>
                    <a:pt x="150" y="30"/>
                  </a:cubicBezTo>
                  <a:cubicBezTo>
                    <a:pt x="141" y="21"/>
                    <a:pt x="141" y="21"/>
                    <a:pt x="141" y="21"/>
                  </a:cubicBezTo>
                  <a:cubicBezTo>
                    <a:pt x="138" y="18"/>
                    <a:pt x="133" y="18"/>
                    <a:pt x="130" y="21"/>
                  </a:cubicBezTo>
                  <a:cubicBezTo>
                    <a:pt x="122" y="29"/>
                    <a:pt x="122" y="29"/>
                    <a:pt x="122" y="29"/>
                  </a:cubicBezTo>
                  <a:cubicBezTo>
                    <a:pt x="121" y="30"/>
                    <a:pt x="119" y="30"/>
                    <a:pt x="118" y="29"/>
                  </a:cubicBezTo>
                  <a:cubicBezTo>
                    <a:pt x="102" y="23"/>
                    <a:pt x="102" y="23"/>
                    <a:pt x="102" y="23"/>
                  </a:cubicBezTo>
                  <a:cubicBezTo>
                    <a:pt x="100" y="22"/>
                    <a:pt x="99" y="21"/>
                    <a:pt x="99" y="19"/>
                  </a:cubicBezTo>
                  <a:cubicBezTo>
                    <a:pt x="99" y="8"/>
                    <a:pt x="99" y="8"/>
                    <a:pt x="99" y="8"/>
                  </a:cubicBezTo>
                  <a:cubicBezTo>
                    <a:pt x="99" y="4"/>
                    <a:pt x="96" y="0"/>
                    <a:pt x="92" y="0"/>
                  </a:cubicBezTo>
                  <a:cubicBezTo>
                    <a:pt x="79" y="0"/>
                    <a:pt x="79" y="0"/>
                    <a:pt x="79" y="0"/>
                  </a:cubicBezTo>
                  <a:cubicBezTo>
                    <a:pt x="74" y="0"/>
                    <a:pt x="71" y="4"/>
                    <a:pt x="71" y="8"/>
                  </a:cubicBezTo>
                  <a:cubicBezTo>
                    <a:pt x="71" y="19"/>
                    <a:pt x="71" y="19"/>
                    <a:pt x="71" y="19"/>
                  </a:cubicBezTo>
                  <a:cubicBezTo>
                    <a:pt x="71" y="21"/>
                    <a:pt x="70" y="22"/>
                    <a:pt x="68" y="23"/>
                  </a:cubicBezTo>
                  <a:cubicBezTo>
                    <a:pt x="52" y="29"/>
                    <a:pt x="52" y="29"/>
                    <a:pt x="52" y="29"/>
                  </a:cubicBezTo>
                  <a:cubicBezTo>
                    <a:pt x="51" y="30"/>
                    <a:pt x="49" y="30"/>
                    <a:pt x="48" y="29"/>
                  </a:cubicBezTo>
                  <a:cubicBezTo>
                    <a:pt x="41" y="21"/>
                    <a:pt x="41" y="21"/>
                    <a:pt x="41" y="21"/>
                  </a:cubicBezTo>
                  <a:cubicBezTo>
                    <a:pt x="38" y="18"/>
                    <a:pt x="33" y="18"/>
                    <a:pt x="30" y="21"/>
                  </a:cubicBezTo>
                  <a:cubicBezTo>
                    <a:pt x="21" y="30"/>
                    <a:pt x="21" y="30"/>
                    <a:pt x="21" y="30"/>
                  </a:cubicBezTo>
                  <a:cubicBezTo>
                    <a:pt x="19" y="31"/>
                    <a:pt x="18" y="33"/>
                    <a:pt x="18" y="35"/>
                  </a:cubicBezTo>
                  <a:cubicBezTo>
                    <a:pt x="18" y="37"/>
                    <a:pt x="19" y="39"/>
                    <a:pt x="21" y="41"/>
                  </a:cubicBezTo>
                  <a:cubicBezTo>
                    <a:pt x="28" y="49"/>
                    <a:pt x="28" y="49"/>
                    <a:pt x="28" y="49"/>
                  </a:cubicBezTo>
                  <a:cubicBezTo>
                    <a:pt x="29" y="50"/>
                    <a:pt x="30" y="52"/>
                    <a:pt x="29" y="53"/>
                  </a:cubicBezTo>
                  <a:cubicBezTo>
                    <a:pt x="22" y="69"/>
                    <a:pt x="22" y="69"/>
                    <a:pt x="22" y="69"/>
                  </a:cubicBezTo>
                  <a:cubicBezTo>
                    <a:pt x="22" y="70"/>
                    <a:pt x="20" y="71"/>
                    <a:pt x="19" y="71"/>
                  </a:cubicBezTo>
                  <a:cubicBezTo>
                    <a:pt x="8" y="71"/>
                    <a:pt x="8" y="71"/>
                    <a:pt x="8" y="71"/>
                  </a:cubicBezTo>
                  <a:cubicBezTo>
                    <a:pt x="4" y="71"/>
                    <a:pt x="0" y="75"/>
                    <a:pt x="0" y="79"/>
                  </a:cubicBezTo>
                  <a:cubicBezTo>
                    <a:pt x="0" y="92"/>
                    <a:pt x="0" y="92"/>
                    <a:pt x="0" y="92"/>
                  </a:cubicBezTo>
                  <a:cubicBezTo>
                    <a:pt x="0" y="96"/>
                    <a:pt x="4" y="100"/>
                    <a:pt x="8" y="100"/>
                  </a:cubicBezTo>
                  <a:cubicBezTo>
                    <a:pt x="19" y="100"/>
                    <a:pt x="19" y="100"/>
                    <a:pt x="19" y="100"/>
                  </a:cubicBezTo>
                  <a:cubicBezTo>
                    <a:pt x="20" y="100"/>
                    <a:pt x="22" y="101"/>
                    <a:pt x="22" y="102"/>
                  </a:cubicBezTo>
                  <a:cubicBezTo>
                    <a:pt x="29" y="118"/>
                    <a:pt x="29" y="118"/>
                    <a:pt x="29" y="118"/>
                  </a:cubicBezTo>
                  <a:cubicBezTo>
                    <a:pt x="30" y="119"/>
                    <a:pt x="29" y="121"/>
                    <a:pt x="28" y="122"/>
                  </a:cubicBezTo>
                  <a:cubicBezTo>
                    <a:pt x="21" y="130"/>
                    <a:pt x="21" y="130"/>
                    <a:pt x="21" y="130"/>
                  </a:cubicBezTo>
                  <a:cubicBezTo>
                    <a:pt x="19" y="131"/>
                    <a:pt x="18" y="133"/>
                    <a:pt x="18" y="135"/>
                  </a:cubicBezTo>
                  <a:cubicBezTo>
                    <a:pt x="18" y="138"/>
                    <a:pt x="19" y="139"/>
                    <a:pt x="21" y="141"/>
                  </a:cubicBezTo>
                  <a:cubicBezTo>
                    <a:pt x="30" y="150"/>
                    <a:pt x="30" y="150"/>
                    <a:pt x="30" y="150"/>
                  </a:cubicBezTo>
                  <a:cubicBezTo>
                    <a:pt x="33" y="153"/>
                    <a:pt x="38" y="153"/>
                    <a:pt x="41" y="150"/>
                  </a:cubicBezTo>
                  <a:cubicBezTo>
                    <a:pt x="48" y="142"/>
                    <a:pt x="48" y="142"/>
                    <a:pt x="48" y="142"/>
                  </a:cubicBezTo>
                  <a:cubicBezTo>
                    <a:pt x="49" y="141"/>
                    <a:pt x="51" y="141"/>
                    <a:pt x="53" y="142"/>
                  </a:cubicBezTo>
                  <a:cubicBezTo>
                    <a:pt x="69" y="148"/>
                    <a:pt x="69" y="148"/>
                    <a:pt x="69" y="148"/>
                  </a:cubicBezTo>
                  <a:cubicBezTo>
                    <a:pt x="70" y="149"/>
                    <a:pt x="71" y="150"/>
                    <a:pt x="71" y="151"/>
                  </a:cubicBezTo>
                  <a:cubicBezTo>
                    <a:pt x="71" y="163"/>
                    <a:pt x="71" y="163"/>
                    <a:pt x="71" y="163"/>
                  </a:cubicBezTo>
                  <a:cubicBezTo>
                    <a:pt x="71" y="167"/>
                    <a:pt x="74" y="170"/>
                    <a:pt x="79" y="170"/>
                  </a:cubicBezTo>
                  <a:cubicBezTo>
                    <a:pt x="92" y="170"/>
                    <a:pt x="92" y="170"/>
                    <a:pt x="92" y="170"/>
                  </a:cubicBezTo>
                  <a:cubicBezTo>
                    <a:pt x="96" y="170"/>
                    <a:pt x="99" y="167"/>
                    <a:pt x="99" y="163"/>
                  </a:cubicBezTo>
                  <a:cubicBezTo>
                    <a:pt x="99" y="151"/>
                    <a:pt x="99" y="151"/>
                    <a:pt x="99" y="151"/>
                  </a:cubicBezTo>
                  <a:cubicBezTo>
                    <a:pt x="99" y="150"/>
                    <a:pt x="100" y="149"/>
                    <a:pt x="102" y="148"/>
                  </a:cubicBezTo>
                  <a:cubicBezTo>
                    <a:pt x="118" y="142"/>
                    <a:pt x="118" y="142"/>
                    <a:pt x="118" y="142"/>
                  </a:cubicBezTo>
                  <a:cubicBezTo>
                    <a:pt x="119" y="141"/>
                    <a:pt x="121" y="141"/>
                    <a:pt x="122" y="142"/>
                  </a:cubicBezTo>
                  <a:cubicBezTo>
                    <a:pt x="130" y="150"/>
                    <a:pt x="130" y="150"/>
                    <a:pt x="130" y="150"/>
                  </a:cubicBezTo>
                  <a:cubicBezTo>
                    <a:pt x="133" y="153"/>
                    <a:pt x="138" y="153"/>
                    <a:pt x="141" y="150"/>
                  </a:cubicBezTo>
                  <a:cubicBezTo>
                    <a:pt x="150" y="141"/>
                    <a:pt x="150" y="141"/>
                    <a:pt x="150" y="141"/>
                  </a:cubicBezTo>
                  <a:cubicBezTo>
                    <a:pt x="151" y="139"/>
                    <a:pt x="152" y="138"/>
                    <a:pt x="152" y="135"/>
                  </a:cubicBezTo>
                  <a:cubicBezTo>
                    <a:pt x="152" y="133"/>
                    <a:pt x="151" y="131"/>
                    <a:pt x="150" y="130"/>
                  </a:cubicBezTo>
                  <a:cubicBezTo>
                    <a:pt x="142" y="122"/>
                    <a:pt x="142" y="122"/>
                    <a:pt x="142" y="122"/>
                  </a:cubicBezTo>
                  <a:cubicBezTo>
                    <a:pt x="141" y="121"/>
                    <a:pt x="141" y="119"/>
                    <a:pt x="141" y="118"/>
                  </a:cubicBezTo>
                  <a:cubicBezTo>
                    <a:pt x="148" y="102"/>
                    <a:pt x="148" y="102"/>
                    <a:pt x="148" y="102"/>
                  </a:cubicBezTo>
                  <a:cubicBezTo>
                    <a:pt x="148" y="101"/>
                    <a:pt x="150" y="100"/>
                    <a:pt x="151" y="100"/>
                  </a:cubicBezTo>
                  <a:cubicBezTo>
                    <a:pt x="162" y="100"/>
                    <a:pt x="162" y="100"/>
                    <a:pt x="162" y="100"/>
                  </a:cubicBezTo>
                  <a:cubicBezTo>
                    <a:pt x="167" y="100"/>
                    <a:pt x="170" y="96"/>
                    <a:pt x="170" y="92"/>
                  </a:cubicBezTo>
                  <a:cubicBezTo>
                    <a:pt x="170" y="79"/>
                    <a:pt x="170" y="79"/>
                    <a:pt x="170" y="79"/>
                  </a:cubicBezTo>
                  <a:cubicBezTo>
                    <a:pt x="170" y="75"/>
                    <a:pt x="167" y="71"/>
                    <a:pt x="162" y="71"/>
                  </a:cubicBezTo>
                  <a:close/>
                  <a:moveTo>
                    <a:pt x="164" y="92"/>
                  </a:moveTo>
                  <a:cubicBezTo>
                    <a:pt x="164" y="93"/>
                    <a:pt x="163" y="94"/>
                    <a:pt x="162" y="94"/>
                  </a:cubicBezTo>
                  <a:cubicBezTo>
                    <a:pt x="151" y="94"/>
                    <a:pt x="151" y="94"/>
                    <a:pt x="151" y="94"/>
                  </a:cubicBezTo>
                  <a:cubicBezTo>
                    <a:pt x="147" y="94"/>
                    <a:pt x="143" y="96"/>
                    <a:pt x="142" y="100"/>
                  </a:cubicBezTo>
                  <a:cubicBezTo>
                    <a:pt x="136" y="115"/>
                    <a:pt x="136" y="115"/>
                    <a:pt x="136" y="115"/>
                  </a:cubicBezTo>
                  <a:cubicBezTo>
                    <a:pt x="134" y="119"/>
                    <a:pt x="135" y="124"/>
                    <a:pt x="138" y="126"/>
                  </a:cubicBezTo>
                  <a:cubicBezTo>
                    <a:pt x="146" y="134"/>
                    <a:pt x="146" y="134"/>
                    <a:pt x="146" y="134"/>
                  </a:cubicBezTo>
                  <a:cubicBezTo>
                    <a:pt x="146" y="135"/>
                    <a:pt x="146" y="135"/>
                    <a:pt x="146" y="135"/>
                  </a:cubicBezTo>
                  <a:cubicBezTo>
                    <a:pt x="146" y="136"/>
                    <a:pt x="146" y="136"/>
                    <a:pt x="145" y="137"/>
                  </a:cubicBezTo>
                  <a:cubicBezTo>
                    <a:pt x="136" y="146"/>
                    <a:pt x="136" y="146"/>
                    <a:pt x="136" y="146"/>
                  </a:cubicBezTo>
                  <a:cubicBezTo>
                    <a:pt x="136" y="147"/>
                    <a:pt x="135" y="147"/>
                    <a:pt x="134" y="146"/>
                  </a:cubicBezTo>
                  <a:cubicBezTo>
                    <a:pt x="126" y="138"/>
                    <a:pt x="126" y="138"/>
                    <a:pt x="126" y="138"/>
                  </a:cubicBezTo>
                  <a:cubicBezTo>
                    <a:pt x="124" y="136"/>
                    <a:pt x="122" y="135"/>
                    <a:pt x="119" y="135"/>
                  </a:cubicBezTo>
                  <a:cubicBezTo>
                    <a:pt x="118" y="135"/>
                    <a:pt x="116" y="136"/>
                    <a:pt x="115" y="136"/>
                  </a:cubicBezTo>
                  <a:cubicBezTo>
                    <a:pt x="100" y="142"/>
                    <a:pt x="100" y="142"/>
                    <a:pt x="100" y="142"/>
                  </a:cubicBezTo>
                  <a:cubicBezTo>
                    <a:pt x="96" y="144"/>
                    <a:pt x="93" y="148"/>
                    <a:pt x="93" y="151"/>
                  </a:cubicBezTo>
                  <a:cubicBezTo>
                    <a:pt x="93" y="163"/>
                    <a:pt x="93" y="163"/>
                    <a:pt x="93" y="163"/>
                  </a:cubicBezTo>
                  <a:cubicBezTo>
                    <a:pt x="93" y="164"/>
                    <a:pt x="93" y="164"/>
                    <a:pt x="92" y="164"/>
                  </a:cubicBezTo>
                  <a:cubicBezTo>
                    <a:pt x="79" y="164"/>
                    <a:pt x="79" y="164"/>
                    <a:pt x="79" y="164"/>
                  </a:cubicBezTo>
                  <a:cubicBezTo>
                    <a:pt x="78" y="164"/>
                    <a:pt x="77" y="164"/>
                    <a:pt x="77" y="163"/>
                  </a:cubicBezTo>
                  <a:cubicBezTo>
                    <a:pt x="77" y="151"/>
                    <a:pt x="77" y="151"/>
                    <a:pt x="77" y="151"/>
                  </a:cubicBezTo>
                  <a:cubicBezTo>
                    <a:pt x="77" y="148"/>
                    <a:pt x="74" y="144"/>
                    <a:pt x="71" y="143"/>
                  </a:cubicBezTo>
                  <a:cubicBezTo>
                    <a:pt x="55" y="136"/>
                    <a:pt x="55" y="136"/>
                    <a:pt x="55" y="136"/>
                  </a:cubicBezTo>
                  <a:cubicBezTo>
                    <a:pt x="54" y="136"/>
                    <a:pt x="52" y="135"/>
                    <a:pt x="51" y="135"/>
                  </a:cubicBezTo>
                  <a:cubicBezTo>
                    <a:pt x="48" y="135"/>
                    <a:pt x="46" y="136"/>
                    <a:pt x="44" y="138"/>
                  </a:cubicBezTo>
                  <a:cubicBezTo>
                    <a:pt x="36" y="146"/>
                    <a:pt x="36" y="146"/>
                    <a:pt x="36" y="146"/>
                  </a:cubicBezTo>
                  <a:cubicBezTo>
                    <a:pt x="36" y="146"/>
                    <a:pt x="34" y="146"/>
                    <a:pt x="34" y="146"/>
                  </a:cubicBezTo>
                  <a:cubicBezTo>
                    <a:pt x="25" y="137"/>
                    <a:pt x="25" y="137"/>
                    <a:pt x="25" y="137"/>
                  </a:cubicBezTo>
                  <a:cubicBezTo>
                    <a:pt x="24" y="136"/>
                    <a:pt x="24" y="136"/>
                    <a:pt x="24" y="135"/>
                  </a:cubicBezTo>
                  <a:cubicBezTo>
                    <a:pt x="24" y="135"/>
                    <a:pt x="24" y="135"/>
                    <a:pt x="25" y="134"/>
                  </a:cubicBezTo>
                  <a:cubicBezTo>
                    <a:pt x="33" y="126"/>
                    <a:pt x="33" y="126"/>
                    <a:pt x="33" y="126"/>
                  </a:cubicBezTo>
                  <a:cubicBezTo>
                    <a:pt x="35" y="124"/>
                    <a:pt x="36" y="119"/>
                    <a:pt x="34" y="116"/>
                  </a:cubicBezTo>
                  <a:cubicBezTo>
                    <a:pt x="28" y="100"/>
                    <a:pt x="28" y="100"/>
                    <a:pt x="28" y="100"/>
                  </a:cubicBezTo>
                  <a:cubicBezTo>
                    <a:pt x="27" y="96"/>
                    <a:pt x="23" y="94"/>
                    <a:pt x="19" y="94"/>
                  </a:cubicBezTo>
                  <a:cubicBezTo>
                    <a:pt x="8" y="94"/>
                    <a:pt x="8" y="94"/>
                    <a:pt x="8" y="94"/>
                  </a:cubicBezTo>
                  <a:cubicBezTo>
                    <a:pt x="7" y="94"/>
                    <a:pt x="6" y="93"/>
                    <a:pt x="6" y="92"/>
                  </a:cubicBezTo>
                  <a:cubicBezTo>
                    <a:pt x="6" y="79"/>
                    <a:pt x="6" y="79"/>
                    <a:pt x="6" y="79"/>
                  </a:cubicBezTo>
                  <a:cubicBezTo>
                    <a:pt x="6" y="78"/>
                    <a:pt x="7" y="77"/>
                    <a:pt x="8" y="77"/>
                  </a:cubicBezTo>
                  <a:cubicBezTo>
                    <a:pt x="19" y="77"/>
                    <a:pt x="19" y="77"/>
                    <a:pt x="19" y="77"/>
                  </a:cubicBezTo>
                  <a:cubicBezTo>
                    <a:pt x="23" y="77"/>
                    <a:pt x="27" y="74"/>
                    <a:pt x="28" y="71"/>
                  </a:cubicBezTo>
                  <a:cubicBezTo>
                    <a:pt x="34" y="56"/>
                    <a:pt x="34" y="56"/>
                    <a:pt x="34" y="56"/>
                  </a:cubicBezTo>
                  <a:cubicBezTo>
                    <a:pt x="36" y="52"/>
                    <a:pt x="35" y="47"/>
                    <a:pt x="33" y="44"/>
                  </a:cubicBezTo>
                  <a:cubicBezTo>
                    <a:pt x="25" y="37"/>
                    <a:pt x="25" y="37"/>
                    <a:pt x="25" y="37"/>
                  </a:cubicBezTo>
                  <a:cubicBezTo>
                    <a:pt x="24" y="36"/>
                    <a:pt x="24" y="36"/>
                    <a:pt x="24" y="35"/>
                  </a:cubicBezTo>
                  <a:cubicBezTo>
                    <a:pt x="24" y="35"/>
                    <a:pt x="24" y="34"/>
                    <a:pt x="25" y="34"/>
                  </a:cubicBezTo>
                  <a:cubicBezTo>
                    <a:pt x="34" y="25"/>
                    <a:pt x="34" y="25"/>
                    <a:pt x="34" y="25"/>
                  </a:cubicBezTo>
                  <a:cubicBezTo>
                    <a:pt x="35" y="24"/>
                    <a:pt x="36" y="24"/>
                    <a:pt x="36" y="25"/>
                  </a:cubicBezTo>
                  <a:cubicBezTo>
                    <a:pt x="44" y="33"/>
                    <a:pt x="44" y="33"/>
                    <a:pt x="44" y="33"/>
                  </a:cubicBezTo>
                  <a:cubicBezTo>
                    <a:pt x="46" y="35"/>
                    <a:pt x="48" y="36"/>
                    <a:pt x="51" y="36"/>
                  </a:cubicBezTo>
                  <a:cubicBezTo>
                    <a:pt x="52" y="36"/>
                    <a:pt x="54" y="35"/>
                    <a:pt x="55" y="35"/>
                  </a:cubicBezTo>
                  <a:cubicBezTo>
                    <a:pt x="70" y="28"/>
                    <a:pt x="70" y="28"/>
                    <a:pt x="70" y="28"/>
                  </a:cubicBezTo>
                  <a:cubicBezTo>
                    <a:pt x="74" y="27"/>
                    <a:pt x="77" y="23"/>
                    <a:pt x="77" y="19"/>
                  </a:cubicBezTo>
                  <a:cubicBezTo>
                    <a:pt x="77" y="8"/>
                    <a:pt x="77" y="8"/>
                    <a:pt x="77" y="8"/>
                  </a:cubicBezTo>
                  <a:cubicBezTo>
                    <a:pt x="77" y="7"/>
                    <a:pt x="78" y="6"/>
                    <a:pt x="79" y="6"/>
                  </a:cubicBezTo>
                  <a:cubicBezTo>
                    <a:pt x="92" y="6"/>
                    <a:pt x="92" y="6"/>
                    <a:pt x="92" y="6"/>
                  </a:cubicBezTo>
                  <a:cubicBezTo>
                    <a:pt x="93" y="6"/>
                    <a:pt x="93" y="7"/>
                    <a:pt x="93" y="8"/>
                  </a:cubicBezTo>
                  <a:cubicBezTo>
                    <a:pt x="93" y="19"/>
                    <a:pt x="93" y="19"/>
                    <a:pt x="93" y="19"/>
                  </a:cubicBezTo>
                  <a:cubicBezTo>
                    <a:pt x="93" y="23"/>
                    <a:pt x="96" y="27"/>
                    <a:pt x="100" y="28"/>
                  </a:cubicBezTo>
                  <a:cubicBezTo>
                    <a:pt x="115" y="35"/>
                    <a:pt x="115" y="35"/>
                    <a:pt x="115" y="35"/>
                  </a:cubicBezTo>
                  <a:cubicBezTo>
                    <a:pt x="118" y="36"/>
                    <a:pt x="123" y="36"/>
                    <a:pt x="126" y="33"/>
                  </a:cubicBezTo>
                  <a:cubicBezTo>
                    <a:pt x="134" y="25"/>
                    <a:pt x="134" y="25"/>
                    <a:pt x="134" y="25"/>
                  </a:cubicBezTo>
                  <a:cubicBezTo>
                    <a:pt x="135" y="24"/>
                    <a:pt x="136" y="24"/>
                    <a:pt x="136" y="25"/>
                  </a:cubicBezTo>
                  <a:cubicBezTo>
                    <a:pt x="146" y="34"/>
                    <a:pt x="146" y="34"/>
                    <a:pt x="146" y="34"/>
                  </a:cubicBezTo>
                  <a:cubicBezTo>
                    <a:pt x="146" y="34"/>
                    <a:pt x="146" y="35"/>
                    <a:pt x="146" y="35"/>
                  </a:cubicBezTo>
                  <a:cubicBezTo>
                    <a:pt x="146" y="36"/>
                    <a:pt x="146" y="36"/>
                    <a:pt x="145" y="37"/>
                  </a:cubicBezTo>
                  <a:cubicBezTo>
                    <a:pt x="138" y="44"/>
                    <a:pt x="138" y="44"/>
                    <a:pt x="138" y="44"/>
                  </a:cubicBezTo>
                  <a:cubicBezTo>
                    <a:pt x="135" y="47"/>
                    <a:pt x="134" y="52"/>
                    <a:pt x="136" y="55"/>
                  </a:cubicBezTo>
                  <a:cubicBezTo>
                    <a:pt x="142" y="71"/>
                    <a:pt x="142" y="71"/>
                    <a:pt x="142" y="71"/>
                  </a:cubicBezTo>
                  <a:cubicBezTo>
                    <a:pt x="143" y="74"/>
                    <a:pt x="147" y="77"/>
                    <a:pt x="151" y="77"/>
                  </a:cubicBezTo>
                  <a:cubicBezTo>
                    <a:pt x="162" y="77"/>
                    <a:pt x="162" y="77"/>
                    <a:pt x="162" y="77"/>
                  </a:cubicBezTo>
                  <a:cubicBezTo>
                    <a:pt x="163" y="77"/>
                    <a:pt x="164" y="78"/>
                    <a:pt x="164" y="79"/>
                  </a:cubicBezTo>
                  <a:lnTo>
                    <a:pt x="164" y="92"/>
                  </a:lnTo>
                  <a:close/>
                  <a:moveTo>
                    <a:pt x="85" y="62"/>
                  </a:moveTo>
                  <a:cubicBezTo>
                    <a:pt x="72" y="62"/>
                    <a:pt x="62" y="72"/>
                    <a:pt x="62" y="85"/>
                  </a:cubicBezTo>
                  <a:cubicBezTo>
                    <a:pt x="62" y="98"/>
                    <a:pt x="72" y="109"/>
                    <a:pt x="85" y="109"/>
                  </a:cubicBezTo>
                  <a:cubicBezTo>
                    <a:pt x="98" y="109"/>
                    <a:pt x="109" y="98"/>
                    <a:pt x="109" y="85"/>
                  </a:cubicBezTo>
                  <a:cubicBezTo>
                    <a:pt x="109" y="72"/>
                    <a:pt x="98" y="62"/>
                    <a:pt x="85" y="62"/>
                  </a:cubicBezTo>
                  <a:close/>
                  <a:moveTo>
                    <a:pt x="85" y="103"/>
                  </a:moveTo>
                  <a:cubicBezTo>
                    <a:pt x="76" y="103"/>
                    <a:pt x="68" y="95"/>
                    <a:pt x="68" y="85"/>
                  </a:cubicBezTo>
                  <a:cubicBezTo>
                    <a:pt x="68" y="76"/>
                    <a:pt x="76" y="68"/>
                    <a:pt x="85" y="68"/>
                  </a:cubicBezTo>
                  <a:cubicBezTo>
                    <a:pt x="95" y="68"/>
                    <a:pt x="103" y="76"/>
                    <a:pt x="103" y="85"/>
                  </a:cubicBezTo>
                  <a:cubicBezTo>
                    <a:pt x="103" y="95"/>
                    <a:pt x="95" y="103"/>
                    <a:pt x="85" y="103"/>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grpSp>
    </p:spTree>
    <p:extLst>
      <p:ext uri="{BB962C8B-B14F-4D97-AF65-F5344CB8AC3E}">
        <p14:creationId xmlns:p14="http://schemas.microsoft.com/office/powerpoint/2010/main" val="2282968442"/>
      </p:ext>
    </p:extLst>
  </p:cSld>
  <p:clrMapOvr>
    <a:masterClrMapping/>
  </p:clrMapOvr>
  <mc:AlternateContent xmlns:mc="http://schemas.openxmlformats.org/markup-compatibility/2006" xmlns:p14="http://schemas.microsoft.com/office/powerpoint/2010/main">
    <mc:Choice Requires="p14">
      <p:transition spd="slow" p14:dur="1600" advClick="0" advTm="3000">
        <p:blinds dir="vert"/>
      </p:transition>
    </mc:Choice>
    <mc:Fallback xmlns="">
      <p:transition spd="slow" advClick="0" advTm="300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fill="hold"/>
                                        <p:tgtEl>
                                          <p:spTgt spid="27"/>
                                        </p:tgtEl>
                                        <p:attrNameLst>
                                          <p:attrName>ppt_x</p:attrName>
                                        </p:attrNameLst>
                                      </p:cBhvr>
                                      <p:tavLst>
                                        <p:tav tm="0">
                                          <p:val>
                                            <p:strVal val="0-#ppt_w/2"/>
                                          </p:val>
                                        </p:tav>
                                        <p:tav tm="100000">
                                          <p:val>
                                            <p:strVal val="#ppt_x"/>
                                          </p:val>
                                        </p:tav>
                                      </p:tavLst>
                                    </p:anim>
                                    <p:anim calcmode="lin" valueType="num">
                                      <p:cBhvr additive="base">
                                        <p:cTn id="8" dur="500" fill="hold"/>
                                        <p:tgtEl>
                                          <p:spTgt spid="2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53" presetClass="entr" presetSubtype="16" fill="hold" grpId="0" nodeType="afterEffect">
                                  <p:stCondLst>
                                    <p:cond delay="0"/>
                                  </p:stCondLst>
                                  <p:iterate type="lt">
                                    <p:tmPct val="20000"/>
                                  </p:iterate>
                                  <p:childTnLst>
                                    <p:set>
                                      <p:cBhvr>
                                        <p:cTn id="11" dur="1" fill="hold">
                                          <p:stCondLst>
                                            <p:cond delay="0"/>
                                          </p:stCondLst>
                                        </p:cTn>
                                        <p:tgtEl>
                                          <p:spTgt spid="5"/>
                                        </p:tgtEl>
                                        <p:attrNameLst>
                                          <p:attrName>style.visibility</p:attrName>
                                        </p:attrNameLst>
                                      </p:cBhvr>
                                      <p:to>
                                        <p:strVal val="visible"/>
                                      </p:to>
                                    </p:set>
                                    <p:anim calcmode="lin" valueType="num">
                                      <p:cBhvr>
                                        <p:cTn id="12" dur="500" fill="hold"/>
                                        <p:tgtEl>
                                          <p:spTgt spid="5"/>
                                        </p:tgtEl>
                                        <p:attrNameLst>
                                          <p:attrName>ppt_w</p:attrName>
                                        </p:attrNameLst>
                                      </p:cBhvr>
                                      <p:tavLst>
                                        <p:tav tm="0">
                                          <p:val>
                                            <p:fltVal val="0"/>
                                          </p:val>
                                        </p:tav>
                                        <p:tav tm="100000">
                                          <p:val>
                                            <p:strVal val="#ppt_w"/>
                                          </p:val>
                                        </p:tav>
                                      </p:tavLst>
                                    </p:anim>
                                    <p:anim calcmode="lin" valueType="num">
                                      <p:cBhvr>
                                        <p:cTn id="13" dur="500" fill="hold"/>
                                        <p:tgtEl>
                                          <p:spTgt spid="5"/>
                                        </p:tgtEl>
                                        <p:attrNameLst>
                                          <p:attrName>ppt_h</p:attrName>
                                        </p:attrNameLst>
                                      </p:cBhvr>
                                      <p:tavLst>
                                        <p:tav tm="0">
                                          <p:val>
                                            <p:fltVal val="0"/>
                                          </p:val>
                                        </p:tav>
                                        <p:tav tm="100000">
                                          <p:val>
                                            <p:strVal val="#ppt_h"/>
                                          </p:val>
                                        </p:tav>
                                      </p:tavLst>
                                    </p:anim>
                                    <p:animEffect transition="in" filter="fade">
                                      <p:cBhvr>
                                        <p:cTn id="14" dur="500"/>
                                        <p:tgtEl>
                                          <p:spTgt spid="5"/>
                                        </p:tgtEl>
                                      </p:cBhvr>
                                    </p:animEffect>
                                  </p:childTnLst>
                                </p:cTn>
                              </p:par>
                            </p:childTnLst>
                          </p:cTn>
                        </p:par>
                        <p:par>
                          <p:cTn id="15" fill="hold">
                            <p:stCondLst>
                              <p:cond delay="4200"/>
                            </p:stCondLst>
                            <p:childTnLst>
                              <p:par>
                                <p:cTn id="16" presetID="2" presetClass="entr" presetSubtype="4" fill="hold" nodeType="afterEffect">
                                  <p:stCondLst>
                                    <p:cond delay="0"/>
                                  </p:stCondLst>
                                  <p:childTnLst>
                                    <p:set>
                                      <p:cBhvr>
                                        <p:cTn id="17" dur="1" fill="hold">
                                          <p:stCondLst>
                                            <p:cond delay="0"/>
                                          </p:stCondLst>
                                        </p:cTn>
                                        <p:tgtEl>
                                          <p:spTgt spid="2"/>
                                        </p:tgtEl>
                                        <p:attrNameLst>
                                          <p:attrName>style.visibility</p:attrName>
                                        </p:attrNameLst>
                                      </p:cBhvr>
                                      <p:to>
                                        <p:strVal val="visible"/>
                                      </p:to>
                                    </p:set>
                                    <p:anim calcmode="lin" valueType="num">
                                      <p:cBhvr additive="base">
                                        <p:cTn id="18" dur="500" fill="hold"/>
                                        <p:tgtEl>
                                          <p:spTgt spid="2"/>
                                        </p:tgtEl>
                                        <p:attrNameLst>
                                          <p:attrName>ppt_x</p:attrName>
                                        </p:attrNameLst>
                                      </p:cBhvr>
                                      <p:tavLst>
                                        <p:tav tm="0">
                                          <p:val>
                                            <p:strVal val="#ppt_x"/>
                                          </p:val>
                                        </p:tav>
                                        <p:tav tm="100000">
                                          <p:val>
                                            <p:strVal val="#ppt_x"/>
                                          </p:val>
                                        </p:tav>
                                      </p:tavLst>
                                    </p:anim>
                                    <p:anim calcmode="lin" valueType="num">
                                      <p:cBhvr additive="base">
                                        <p:cTn id="19" dur="500" fill="hold"/>
                                        <p:tgtEl>
                                          <p:spTgt spid="2"/>
                                        </p:tgtEl>
                                        <p:attrNameLst>
                                          <p:attrName>ppt_y</p:attrName>
                                        </p:attrNameLst>
                                      </p:cBhvr>
                                      <p:tavLst>
                                        <p:tav tm="0">
                                          <p:val>
                                            <p:strVal val="1+#ppt_h/2"/>
                                          </p:val>
                                        </p:tav>
                                        <p:tav tm="100000">
                                          <p:val>
                                            <p:strVal val="#ppt_y"/>
                                          </p:val>
                                        </p:tav>
                                      </p:tavLst>
                                    </p:anim>
                                  </p:childTnLst>
                                </p:cTn>
                              </p:par>
                            </p:childTnLst>
                          </p:cTn>
                        </p:par>
                        <p:par>
                          <p:cTn id="20" fill="hold">
                            <p:stCondLst>
                              <p:cond delay="4700"/>
                            </p:stCondLst>
                            <p:childTnLst>
                              <p:par>
                                <p:cTn id="21" presetID="53" presetClass="entr" presetSubtype="16" fill="hold" grpId="0" nodeType="afterEffect">
                                  <p:stCondLst>
                                    <p:cond delay="0"/>
                                  </p:stCondLst>
                                  <p:childTnLst>
                                    <p:set>
                                      <p:cBhvr>
                                        <p:cTn id="22" dur="1" fill="hold">
                                          <p:stCondLst>
                                            <p:cond delay="0"/>
                                          </p:stCondLst>
                                        </p:cTn>
                                        <p:tgtEl>
                                          <p:spTgt spid="30"/>
                                        </p:tgtEl>
                                        <p:attrNameLst>
                                          <p:attrName>style.visibility</p:attrName>
                                        </p:attrNameLst>
                                      </p:cBhvr>
                                      <p:to>
                                        <p:strVal val="visible"/>
                                      </p:to>
                                    </p:set>
                                    <p:anim calcmode="lin" valueType="num">
                                      <p:cBhvr>
                                        <p:cTn id="23" dur="500" fill="hold"/>
                                        <p:tgtEl>
                                          <p:spTgt spid="30"/>
                                        </p:tgtEl>
                                        <p:attrNameLst>
                                          <p:attrName>ppt_w</p:attrName>
                                        </p:attrNameLst>
                                      </p:cBhvr>
                                      <p:tavLst>
                                        <p:tav tm="0">
                                          <p:val>
                                            <p:fltVal val="0"/>
                                          </p:val>
                                        </p:tav>
                                        <p:tav tm="100000">
                                          <p:val>
                                            <p:strVal val="#ppt_w"/>
                                          </p:val>
                                        </p:tav>
                                      </p:tavLst>
                                    </p:anim>
                                    <p:anim calcmode="lin" valueType="num">
                                      <p:cBhvr>
                                        <p:cTn id="24" dur="500" fill="hold"/>
                                        <p:tgtEl>
                                          <p:spTgt spid="30"/>
                                        </p:tgtEl>
                                        <p:attrNameLst>
                                          <p:attrName>ppt_h</p:attrName>
                                        </p:attrNameLst>
                                      </p:cBhvr>
                                      <p:tavLst>
                                        <p:tav tm="0">
                                          <p:val>
                                            <p:fltVal val="0"/>
                                          </p:val>
                                        </p:tav>
                                        <p:tav tm="100000">
                                          <p:val>
                                            <p:strVal val="#ppt_h"/>
                                          </p:val>
                                        </p:tav>
                                      </p:tavLst>
                                    </p:anim>
                                    <p:animEffect transition="in" filter="fade">
                                      <p:cBhvr>
                                        <p:cTn id="25" dur="500"/>
                                        <p:tgtEl>
                                          <p:spTgt spid="30"/>
                                        </p:tgtEl>
                                      </p:cBhvr>
                                    </p:animEffect>
                                  </p:childTnLst>
                                </p:cTn>
                              </p:par>
                            </p:childTnLst>
                          </p:cTn>
                        </p:par>
                        <p:par>
                          <p:cTn id="26" fill="hold">
                            <p:stCondLst>
                              <p:cond delay="5200"/>
                            </p:stCondLst>
                            <p:childTnLst>
                              <p:par>
                                <p:cTn id="27" presetID="14" presetClass="entr" presetSubtype="10" fill="hold" grpId="0" nodeType="afterEffect">
                                  <p:stCondLst>
                                    <p:cond delay="0"/>
                                  </p:stCondLst>
                                  <p:childTnLst>
                                    <p:set>
                                      <p:cBhvr>
                                        <p:cTn id="28" dur="1" fill="hold">
                                          <p:stCondLst>
                                            <p:cond delay="0"/>
                                          </p:stCondLst>
                                        </p:cTn>
                                        <p:tgtEl>
                                          <p:spTgt spid="23"/>
                                        </p:tgtEl>
                                        <p:attrNameLst>
                                          <p:attrName>style.visibility</p:attrName>
                                        </p:attrNameLst>
                                      </p:cBhvr>
                                      <p:to>
                                        <p:strVal val="visible"/>
                                      </p:to>
                                    </p:set>
                                    <p:animEffect transition="in" filter="randombar(horizontal)">
                                      <p:cBhvr>
                                        <p:cTn id="29" dur="500"/>
                                        <p:tgtEl>
                                          <p:spTgt spid="23"/>
                                        </p:tgtEl>
                                      </p:cBhvr>
                                    </p:animEffect>
                                  </p:childTnLst>
                                </p:cTn>
                              </p:par>
                            </p:childTnLst>
                          </p:cTn>
                        </p:par>
                        <p:par>
                          <p:cTn id="30" fill="hold">
                            <p:stCondLst>
                              <p:cond delay="5700"/>
                            </p:stCondLst>
                            <p:childTnLst>
                              <p:par>
                                <p:cTn id="31" presetID="14" presetClass="entr" presetSubtype="10" fill="hold" grpId="0" nodeType="afterEffect">
                                  <p:stCondLst>
                                    <p:cond delay="0"/>
                                  </p:stCondLst>
                                  <p:childTnLst>
                                    <p:set>
                                      <p:cBhvr>
                                        <p:cTn id="32" dur="1" fill="hold">
                                          <p:stCondLst>
                                            <p:cond delay="0"/>
                                          </p:stCondLst>
                                        </p:cTn>
                                        <p:tgtEl>
                                          <p:spTgt spid="36"/>
                                        </p:tgtEl>
                                        <p:attrNameLst>
                                          <p:attrName>style.visibility</p:attrName>
                                        </p:attrNameLst>
                                      </p:cBhvr>
                                      <p:to>
                                        <p:strVal val="visible"/>
                                      </p:to>
                                    </p:set>
                                    <p:animEffect transition="in" filter="randombar(horizontal)">
                                      <p:cBhvr>
                                        <p:cTn id="33" dur="500"/>
                                        <p:tgtEl>
                                          <p:spTgt spid="36"/>
                                        </p:tgtEl>
                                      </p:cBhvr>
                                    </p:animEffect>
                                  </p:childTnLst>
                                </p:cTn>
                              </p:par>
                            </p:childTnLst>
                          </p:cTn>
                        </p:par>
                        <p:par>
                          <p:cTn id="34" fill="hold">
                            <p:stCondLst>
                              <p:cond delay="6200"/>
                            </p:stCondLst>
                            <p:childTnLst>
                              <p:par>
                                <p:cTn id="35" presetID="2" presetClass="entr" presetSubtype="8" decel="100000" fill="hold" nodeType="afterEffect">
                                  <p:stCondLst>
                                    <p:cond delay="0"/>
                                  </p:stCondLst>
                                  <p:childTnLst>
                                    <p:set>
                                      <p:cBhvr>
                                        <p:cTn id="36" dur="1" fill="hold">
                                          <p:stCondLst>
                                            <p:cond delay="0"/>
                                          </p:stCondLst>
                                        </p:cTn>
                                        <p:tgtEl>
                                          <p:spTgt spid="54"/>
                                        </p:tgtEl>
                                        <p:attrNameLst>
                                          <p:attrName>style.visibility</p:attrName>
                                        </p:attrNameLst>
                                      </p:cBhvr>
                                      <p:to>
                                        <p:strVal val="visible"/>
                                      </p:to>
                                    </p:set>
                                    <p:anim calcmode="lin" valueType="num">
                                      <p:cBhvr additive="base">
                                        <p:cTn id="37" dur="500" fill="hold"/>
                                        <p:tgtEl>
                                          <p:spTgt spid="54"/>
                                        </p:tgtEl>
                                        <p:attrNameLst>
                                          <p:attrName>ppt_x</p:attrName>
                                        </p:attrNameLst>
                                      </p:cBhvr>
                                      <p:tavLst>
                                        <p:tav tm="0">
                                          <p:val>
                                            <p:strVal val="0-#ppt_w/2"/>
                                          </p:val>
                                        </p:tav>
                                        <p:tav tm="100000">
                                          <p:val>
                                            <p:strVal val="#ppt_x"/>
                                          </p:val>
                                        </p:tav>
                                      </p:tavLst>
                                    </p:anim>
                                    <p:anim calcmode="lin" valueType="num">
                                      <p:cBhvr additive="base">
                                        <p:cTn id="38" dur="500" fill="hold"/>
                                        <p:tgtEl>
                                          <p:spTgt spid="5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5" grpId="0"/>
      <p:bldP spid="23" grpId="0"/>
      <p:bldP spid="3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Freeform 10"/>
          <p:cNvSpPr>
            <a:spLocks noEditPoints="1"/>
          </p:cNvSpPr>
          <p:nvPr/>
        </p:nvSpPr>
        <p:spPr bwMode="auto">
          <a:xfrm>
            <a:off x="4565394" y="2769121"/>
            <a:ext cx="3294314" cy="1741836"/>
          </a:xfrm>
          <a:custGeom>
            <a:avLst/>
            <a:gdLst>
              <a:gd name="T0" fmla="*/ 699 w 817"/>
              <a:gd name="T1" fmla="*/ 406 h 432"/>
              <a:gd name="T2" fmla="*/ 692 w 817"/>
              <a:gd name="T3" fmla="*/ 380 h 432"/>
              <a:gd name="T4" fmla="*/ 718 w 817"/>
              <a:gd name="T5" fmla="*/ 373 h 432"/>
              <a:gd name="T6" fmla="*/ 755 w 817"/>
              <a:gd name="T7" fmla="*/ 394 h 432"/>
              <a:gd name="T8" fmla="*/ 762 w 817"/>
              <a:gd name="T9" fmla="*/ 420 h 432"/>
              <a:gd name="T10" fmla="*/ 736 w 817"/>
              <a:gd name="T11" fmla="*/ 427 h 432"/>
              <a:gd name="T12" fmla="*/ 699 w 817"/>
              <a:gd name="T13" fmla="*/ 406 h 432"/>
              <a:gd name="T14" fmla="*/ 718 w 817"/>
              <a:gd name="T15" fmla="*/ 59 h 432"/>
              <a:gd name="T16" fmla="*/ 692 w 817"/>
              <a:gd name="T17" fmla="*/ 52 h 432"/>
              <a:gd name="T18" fmla="*/ 699 w 817"/>
              <a:gd name="T19" fmla="*/ 26 h 432"/>
              <a:gd name="T20" fmla="*/ 736 w 817"/>
              <a:gd name="T21" fmla="*/ 5 h 432"/>
              <a:gd name="T22" fmla="*/ 762 w 817"/>
              <a:gd name="T23" fmla="*/ 12 h 432"/>
              <a:gd name="T24" fmla="*/ 755 w 817"/>
              <a:gd name="T25" fmla="*/ 38 h 432"/>
              <a:gd name="T26" fmla="*/ 718 w 817"/>
              <a:gd name="T27" fmla="*/ 59 h 432"/>
              <a:gd name="T28" fmla="*/ 755 w 817"/>
              <a:gd name="T29" fmla="*/ 235 h 432"/>
              <a:gd name="T30" fmla="*/ 736 w 817"/>
              <a:gd name="T31" fmla="*/ 216 h 432"/>
              <a:gd name="T32" fmla="*/ 755 w 817"/>
              <a:gd name="T33" fmla="*/ 197 h 432"/>
              <a:gd name="T34" fmla="*/ 798 w 817"/>
              <a:gd name="T35" fmla="*/ 197 h 432"/>
              <a:gd name="T36" fmla="*/ 817 w 817"/>
              <a:gd name="T37" fmla="*/ 216 h 432"/>
              <a:gd name="T38" fmla="*/ 798 w 817"/>
              <a:gd name="T39" fmla="*/ 235 h 432"/>
              <a:gd name="T40" fmla="*/ 755 w 817"/>
              <a:gd name="T41" fmla="*/ 235 h 432"/>
              <a:gd name="T42" fmla="*/ 118 w 817"/>
              <a:gd name="T43" fmla="*/ 26 h 432"/>
              <a:gd name="T44" fmla="*/ 124 w 817"/>
              <a:gd name="T45" fmla="*/ 52 h 432"/>
              <a:gd name="T46" fmla="*/ 98 w 817"/>
              <a:gd name="T47" fmla="*/ 59 h 432"/>
              <a:gd name="T48" fmla="*/ 62 w 817"/>
              <a:gd name="T49" fmla="*/ 38 h 432"/>
              <a:gd name="T50" fmla="*/ 55 w 817"/>
              <a:gd name="T51" fmla="*/ 12 h 432"/>
              <a:gd name="T52" fmla="*/ 81 w 817"/>
              <a:gd name="T53" fmla="*/ 5 h 432"/>
              <a:gd name="T54" fmla="*/ 118 w 817"/>
              <a:gd name="T55" fmla="*/ 26 h 432"/>
              <a:gd name="T56" fmla="*/ 98 w 817"/>
              <a:gd name="T57" fmla="*/ 373 h 432"/>
              <a:gd name="T58" fmla="*/ 124 w 817"/>
              <a:gd name="T59" fmla="*/ 380 h 432"/>
              <a:gd name="T60" fmla="*/ 118 w 817"/>
              <a:gd name="T61" fmla="*/ 406 h 432"/>
              <a:gd name="T62" fmla="*/ 81 w 817"/>
              <a:gd name="T63" fmla="*/ 427 h 432"/>
              <a:gd name="T64" fmla="*/ 55 w 817"/>
              <a:gd name="T65" fmla="*/ 420 h 432"/>
              <a:gd name="T66" fmla="*/ 62 w 817"/>
              <a:gd name="T67" fmla="*/ 394 h 432"/>
              <a:gd name="T68" fmla="*/ 98 w 817"/>
              <a:gd name="T69" fmla="*/ 373 h 432"/>
              <a:gd name="T70" fmla="*/ 62 w 817"/>
              <a:gd name="T71" fmla="*/ 197 h 432"/>
              <a:gd name="T72" fmla="*/ 81 w 817"/>
              <a:gd name="T73" fmla="*/ 216 h 432"/>
              <a:gd name="T74" fmla="*/ 62 w 817"/>
              <a:gd name="T75" fmla="*/ 235 h 432"/>
              <a:gd name="T76" fmla="*/ 19 w 817"/>
              <a:gd name="T77" fmla="*/ 235 h 432"/>
              <a:gd name="T78" fmla="*/ 0 w 817"/>
              <a:gd name="T79" fmla="*/ 216 h 432"/>
              <a:gd name="T80" fmla="*/ 19 w 817"/>
              <a:gd name="T81" fmla="*/ 197 h 432"/>
              <a:gd name="T82" fmla="*/ 62 w 817"/>
              <a:gd name="T83" fmla="*/ 197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17" h="432">
                <a:moveTo>
                  <a:pt x="699" y="406"/>
                </a:moveTo>
                <a:cubicBezTo>
                  <a:pt x="690" y="401"/>
                  <a:pt x="687" y="389"/>
                  <a:pt x="692" y="380"/>
                </a:cubicBezTo>
                <a:cubicBezTo>
                  <a:pt x="698" y="371"/>
                  <a:pt x="709" y="368"/>
                  <a:pt x="718" y="373"/>
                </a:cubicBezTo>
                <a:cubicBezTo>
                  <a:pt x="755" y="394"/>
                  <a:pt x="755" y="394"/>
                  <a:pt x="755" y="394"/>
                </a:cubicBezTo>
                <a:cubicBezTo>
                  <a:pt x="764" y="399"/>
                  <a:pt x="767" y="411"/>
                  <a:pt x="762" y="420"/>
                </a:cubicBezTo>
                <a:cubicBezTo>
                  <a:pt x="757" y="429"/>
                  <a:pt x="745" y="432"/>
                  <a:pt x="736" y="427"/>
                </a:cubicBezTo>
                <a:cubicBezTo>
                  <a:pt x="699" y="406"/>
                  <a:pt x="699" y="406"/>
                  <a:pt x="699" y="406"/>
                </a:cubicBezTo>
                <a:close/>
                <a:moveTo>
                  <a:pt x="718" y="59"/>
                </a:moveTo>
                <a:cubicBezTo>
                  <a:pt x="709" y="64"/>
                  <a:pt x="698" y="61"/>
                  <a:pt x="692" y="52"/>
                </a:cubicBezTo>
                <a:cubicBezTo>
                  <a:pt x="687" y="43"/>
                  <a:pt x="690" y="31"/>
                  <a:pt x="699" y="26"/>
                </a:cubicBezTo>
                <a:cubicBezTo>
                  <a:pt x="736" y="5"/>
                  <a:pt x="736" y="5"/>
                  <a:pt x="736" y="5"/>
                </a:cubicBezTo>
                <a:cubicBezTo>
                  <a:pt x="745" y="0"/>
                  <a:pt x="757" y="3"/>
                  <a:pt x="762" y="12"/>
                </a:cubicBezTo>
                <a:cubicBezTo>
                  <a:pt x="767" y="21"/>
                  <a:pt x="764" y="32"/>
                  <a:pt x="755" y="38"/>
                </a:cubicBezTo>
                <a:cubicBezTo>
                  <a:pt x="718" y="59"/>
                  <a:pt x="718" y="59"/>
                  <a:pt x="718" y="59"/>
                </a:cubicBezTo>
                <a:close/>
                <a:moveTo>
                  <a:pt x="755" y="235"/>
                </a:moveTo>
                <a:cubicBezTo>
                  <a:pt x="745" y="235"/>
                  <a:pt x="736" y="226"/>
                  <a:pt x="736" y="216"/>
                </a:cubicBezTo>
                <a:cubicBezTo>
                  <a:pt x="736" y="205"/>
                  <a:pt x="745" y="197"/>
                  <a:pt x="755" y="197"/>
                </a:cubicBezTo>
                <a:cubicBezTo>
                  <a:pt x="798" y="197"/>
                  <a:pt x="798" y="197"/>
                  <a:pt x="798" y="197"/>
                </a:cubicBezTo>
                <a:cubicBezTo>
                  <a:pt x="808" y="197"/>
                  <a:pt x="817" y="205"/>
                  <a:pt x="817" y="216"/>
                </a:cubicBezTo>
                <a:cubicBezTo>
                  <a:pt x="817" y="226"/>
                  <a:pt x="808" y="235"/>
                  <a:pt x="798" y="235"/>
                </a:cubicBezTo>
                <a:cubicBezTo>
                  <a:pt x="755" y="235"/>
                  <a:pt x="755" y="235"/>
                  <a:pt x="755" y="235"/>
                </a:cubicBezTo>
                <a:close/>
                <a:moveTo>
                  <a:pt x="118" y="26"/>
                </a:moveTo>
                <a:cubicBezTo>
                  <a:pt x="127" y="31"/>
                  <a:pt x="130" y="43"/>
                  <a:pt x="124" y="52"/>
                </a:cubicBezTo>
                <a:cubicBezTo>
                  <a:pt x="119" y="61"/>
                  <a:pt x="108" y="64"/>
                  <a:pt x="98" y="59"/>
                </a:cubicBezTo>
                <a:cubicBezTo>
                  <a:pt x="62" y="38"/>
                  <a:pt x="62" y="38"/>
                  <a:pt x="62" y="38"/>
                </a:cubicBezTo>
                <a:cubicBezTo>
                  <a:pt x="53" y="32"/>
                  <a:pt x="49" y="21"/>
                  <a:pt x="55" y="12"/>
                </a:cubicBezTo>
                <a:cubicBezTo>
                  <a:pt x="60" y="3"/>
                  <a:pt x="72" y="0"/>
                  <a:pt x="81" y="5"/>
                </a:cubicBezTo>
                <a:cubicBezTo>
                  <a:pt x="118" y="26"/>
                  <a:pt x="118" y="26"/>
                  <a:pt x="118" y="26"/>
                </a:cubicBezTo>
                <a:close/>
                <a:moveTo>
                  <a:pt x="98" y="373"/>
                </a:moveTo>
                <a:cubicBezTo>
                  <a:pt x="108" y="368"/>
                  <a:pt x="119" y="371"/>
                  <a:pt x="124" y="380"/>
                </a:cubicBezTo>
                <a:cubicBezTo>
                  <a:pt x="130" y="389"/>
                  <a:pt x="127" y="401"/>
                  <a:pt x="118" y="406"/>
                </a:cubicBezTo>
                <a:cubicBezTo>
                  <a:pt x="81" y="427"/>
                  <a:pt x="81" y="427"/>
                  <a:pt x="81" y="427"/>
                </a:cubicBezTo>
                <a:cubicBezTo>
                  <a:pt x="72" y="432"/>
                  <a:pt x="60" y="429"/>
                  <a:pt x="55" y="420"/>
                </a:cubicBezTo>
                <a:cubicBezTo>
                  <a:pt x="49" y="411"/>
                  <a:pt x="53" y="399"/>
                  <a:pt x="62" y="394"/>
                </a:cubicBezTo>
                <a:cubicBezTo>
                  <a:pt x="98" y="373"/>
                  <a:pt x="98" y="373"/>
                  <a:pt x="98" y="373"/>
                </a:cubicBezTo>
                <a:close/>
                <a:moveTo>
                  <a:pt x="62" y="197"/>
                </a:moveTo>
                <a:cubicBezTo>
                  <a:pt x="72" y="197"/>
                  <a:pt x="81" y="205"/>
                  <a:pt x="81" y="216"/>
                </a:cubicBezTo>
                <a:cubicBezTo>
                  <a:pt x="81" y="226"/>
                  <a:pt x="72" y="235"/>
                  <a:pt x="62" y="235"/>
                </a:cubicBezTo>
                <a:cubicBezTo>
                  <a:pt x="19" y="235"/>
                  <a:pt x="19" y="235"/>
                  <a:pt x="19" y="235"/>
                </a:cubicBezTo>
                <a:cubicBezTo>
                  <a:pt x="9" y="235"/>
                  <a:pt x="0" y="226"/>
                  <a:pt x="0" y="216"/>
                </a:cubicBezTo>
                <a:cubicBezTo>
                  <a:pt x="0" y="205"/>
                  <a:pt x="9" y="197"/>
                  <a:pt x="19" y="197"/>
                </a:cubicBezTo>
                <a:cubicBezTo>
                  <a:pt x="62" y="197"/>
                  <a:pt x="62" y="197"/>
                  <a:pt x="62" y="197"/>
                </a:cubicBezTo>
                <a:close/>
              </a:path>
            </a:pathLst>
          </a:custGeom>
          <a:solidFill>
            <a:srgbClr val="06518A"/>
          </a:solidFill>
          <a:ln>
            <a:noFill/>
          </a:ln>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3" name="矩形 2"/>
          <p:cNvSpPr/>
          <p:nvPr/>
        </p:nvSpPr>
        <p:spPr>
          <a:xfrm>
            <a:off x="0" y="2966"/>
            <a:ext cx="12191999" cy="900201"/>
          </a:xfrm>
          <a:prstGeom prst="rect">
            <a:avLst/>
          </a:prstGeom>
          <a:solidFill>
            <a:schemeClr val="bg2">
              <a:lumMod val="7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4" name="矩形 3"/>
          <p:cNvSpPr/>
          <p:nvPr/>
        </p:nvSpPr>
        <p:spPr>
          <a:xfrm>
            <a:off x="0" y="904905"/>
            <a:ext cx="12191999" cy="45719"/>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5" name="矩形 4"/>
          <p:cNvSpPr/>
          <p:nvPr/>
        </p:nvSpPr>
        <p:spPr>
          <a:xfrm>
            <a:off x="1418221" y="253163"/>
            <a:ext cx="6511719" cy="523220"/>
          </a:xfrm>
          <a:prstGeom prst="rect">
            <a:avLst/>
          </a:prstGeom>
        </p:spPr>
        <p:txBody>
          <a:bodyPr wrap="none">
            <a:spAutoFit/>
          </a:bodyPr>
          <a:lstStyle/>
          <a:p>
            <a:r>
              <a:rPr lang="en-US" altLang="zh-CN" sz="2800" dirty="0">
                <a:solidFill>
                  <a:srgbClr val="06518A"/>
                </a:solidFill>
                <a:cs typeface="+mn-ea"/>
                <a:sym typeface="+mn-lt"/>
              </a:rPr>
              <a:t>Research methods for the above issues.</a:t>
            </a:r>
            <a:endParaRPr lang="zh-CN" altLang="en-US" sz="2800" dirty="0">
              <a:solidFill>
                <a:srgbClr val="06518A"/>
              </a:solidFill>
              <a:cs typeface="+mn-ea"/>
              <a:sym typeface="+mn-lt"/>
            </a:endParaRPr>
          </a:p>
        </p:txBody>
      </p:sp>
      <p:sp>
        <p:nvSpPr>
          <p:cNvPr id="23" name="矩形 22"/>
          <p:cNvSpPr/>
          <p:nvPr/>
        </p:nvSpPr>
        <p:spPr>
          <a:xfrm>
            <a:off x="1051591" y="3286538"/>
            <a:ext cx="4115626" cy="1861663"/>
          </a:xfrm>
          <a:prstGeom prst="rect">
            <a:avLst/>
          </a:prstGeom>
        </p:spPr>
        <p:txBody>
          <a:bodyPr wrap="square">
            <a:spAutoFit/>
          </a:bodyPr>
          <a:lstStyle/>
          <a:p>
            <a:pPr>
              <a:lnSpc>
                <a:spcPct val="130000"/>
              </a:lnSpc>
            </a:pPr>
            <a:r>
              <a:rPr lang="en-US" altLang="zh-CN" dirty="0"/>
              <a:t>We predicted that maximum temperature anomalies would disproportionately affect nesting success in agricultural areas within warmer regions. </a:t>
            </a:r>
            <a:endParaRPr lang="zh-CN" altLang="en-US" sz="1400" dirty="0">
              <a:solidFill>
                <a:schemeClr val="bg2">
                  <a:lumMod val="25000"/>
                </a:schemeClr>
              </a:solidFill>
              <a:cs typeface="+mn-ea"/>
              <a:sym typeface="+mn-lt"/>
            </a:endParaRPr>
          </a:p>
        </p:txBody>
      </p:sp>
      <p:grpSp>
        <p:nvGrpSpPr>
          <p:cNvPr id="2" name="组合 1"/>
          <p:cNvGrpSpPr/>
          <p:nvPr/>
        </p:nvGrpSpPr>
        <p:grpSpPr>
          <a:xfrm>
            <a:off x="5136135" y="2575832"/>
            <a:ext cx="2152829" cy="2935530"/>
            <a:chOff x="4870417" y="2546803"/>
            <a:chExt cx="2152829" cy="2935530"/>
          </a:xfrm>
          <a:solidFill>
            <a:srgbClr val="3C4D63"/>
          </a:solidFill>
        </p:grpSpPr>
        <p:sp>
          <p:nvSpPr>
            <p:cNvPr id="29" name="Freeform 9"/>
            <p:cNvSpPr>
              <a:spLocks noEditPoints="1"/>
            </p:cNvSpPr>
            <p:nvPr/>
          </p:nvSpPr>
          <p:spPr bwMode="auto">
            <a:xfrm>
              <a:off x="4870417" y="2546803"/>
              <a:ext cx="2152829" cy="2935530"/>
            </a:xfrm>
            <a:custGeom>
              <a:avLst/>
              <a:gdLst>
                <a:gd name="T0" fmla="*/ 222 w 597"/>
                <a:gd name="T1" fmla="*/ 575 h 814"/>
                <a:gd name="T2" fmla="*/ 253 w 597"/>
                <a:gd name="T3" fmla="*/ 598 h 814"/>
                <a:gd name="T4" fmla="*/ 344 w 597"/>
                <a:gd name="T5" fmla="*/ 598 h 814"/>
                <a:gd name="T6" fmla="*/ 375 w 597"/>
                <a:gd name="T7" fmla="*/ 575 h 814"/>
                <a:gd name="T8" fmla="*/ 414 w 597"/>
                <a:gd name="T9" fmla="*/ 509 h 814"/>
                <a:gd name="T10" fmla="*/ 539 w 597"/>
                <a:gd name="T11" fmla="*/ 298 h 814"/>
                <a:gd name="T12" fmla="*/ 298 w 597"/>
                <a:gd name="T13" fmla="*/ 57 h 814"/>
                <a:gd name="T14" fmla="*/ 57 w 597"/>
                <a:gd name="T15" fmla="*/ 298 h 814"/>
                <a:gd name="T16" fmla="*/ 183 w 597"/>
                <a:gd name="T17" fmla="*/ 509 h 814"/>
                <a:gd name="T18" fmla="*/ 222 w 597"/>
                <a:gd name="T19" fmla="*/ 575 h 814"/>
                <a:gd name="T20" fmla="*/ 354 w 597"/>
                <a:gd name="T21" fmla="*/ 782 h 814"/>
                <a:gd name="T22" fmla="*/ 314 w 597"/>
                <a:gd name="T23" fmla="*/ 814 h 814"/>
                <a:gd name="T24" fmla="*/ 282 w 597"/>
                <a:gd name="T25" fmla="*/ 814 h 814"/>
                <a:gd name="T26" fmla="*/ 242 w 597"/>
                <a:gd name="T27" fmla="*/ 782 h 814"/>
                <a:gd name="T28" fmla="*/ 226 w 597"/>
                <a:gd name="T29" fmla="*/ 782 h 814"/>
                <a:gd name="T30" fmla="*/ 165 w 597"/>
                <a:gd name="T31" fmla="*/ 722 h 814"/>
                <a:gd name="T32" fmla="*/ 165 w 597"/>
                <a:gd name="T33" fmla="*/ 576 h 814"/>
                <a:gd name="T34" fmla="*/ 155 w 597"/>
                <a:gd name="T35" fmla="*/ 559 h 814"/>
                <a:gd name="T36" fmla="*/ 0 w 597"/>
                <a:gd name="T37" fmla="*/ 298 h 814"/>
                <a:gd name="T38" fmla="*/ 298 w 597"/>
                <a:gd name="T39" fmla="*/ 0 h 814"/>
                <a:gd name="T40" fmla="*/ 597 w 597"/>
                <a:gd name="T41" fmla="*/ 298 h 814"/>
                <a:gd name="T42" fmla="*/ 441 w 597"/>
                <a:gd name="T43" fmla="*/ 559 h 814"/>
                <a:gd name="T44" fmla="*/ 431 w 597"/>
                <a:gd name="T45" fmla="*/ 576 h 814"/>
                <a:gd name="T46" fmla="*/ 432 w 597"/>
                <a:gd name="T47" fmla="*/ 722 h 814"/>
                <a:gd name="T48" fmla="*/ 371 w 597"/>
                <a:gd name="T49" fmla="*/ 782 h 814"/>
                <a:gd name="T50" fmla="*/ 354 w 597"/>
                <a:gd name="T51" fmla="*/ 782 h 8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97" h="814">
                  <a:moveTo>
                    <a:pt x="222" y="575"/>
                  </a:moveTo>
                  <a:cubicBezTo>
                    <a:pt x="224" y="589"/>
                    <a:pt x="238" y="598"/>
                    <a:pt x="253" y="598"/>
                  </a:cubicBezTo>
                  <a:cubicBezTo>
                    <a:pt x="344" y="598"/>
                    <a:pt x="344" y="598"/>
                    <a:pt x="344" y="598"/>
                  </a:cubicBezTo>
                  <a:cubicBezTo>
                    <a:pt x="358" y="598"/>
                    <a:pt x="373" y="589"/>
                    <a:pt x="375" y="575"/>
                  </a:cubicBezTo>
                  <a:cubicBezTo>
                    <a:pt x="377" y="547"/>
                    <a:pt x="390" y="523"/>
                    <a:pt x="414" y="509"/>
                  </a:cubicBezTo>
                  <a:cubicBezTo>
                    <a:pt x="491" y="467"/>
                    <a:pt x="539" y="386"/>
                    <a:pt x="539" y="298"/>
                  </a:cubicBezTo>
                  <a:cubicBezTo>
                    <a:pt x="539" y="165"/>
                    <a:pt x="431" y="57"/>
                    <a:pt x="298" y="57"/>
                  </a:cubicBezTo>
                  <a:cubicBezTo>
                    <a:pt x="165" y="57"/>
                    <a:pt x="57" y="165"/>
                    <a:pt x="57" y="298"/>
                  </a:cubicBezTo>
                  <a:cubicBezTo>
                    <a:pt x="57" y="386"/>
                    <a:pt x="105" y="467"/>
                    <a:pt x="183" y="509"/>
                  </a:cubicBezTo>
                  <a:cubicBezTo>
                    <a:pt x="207" y="523"/>
                    <a:pt x="219" y="547"/>
                    <a:pt x="222" y="575"/>
                  </a:cubicBezTo>
                  <a:close/>
                  <a:moveTo>
                    <a:pt x="354" y="782"/>
                  </a:moveTo>
                  <a:cubicBezTo>
                    <a:pt x="350" y="800"/>
                    <a:pt x="334" y="814"/>
                    <a:pt x="314" y="814"/>
                  </a:cubicBezTo>
                  <a:cubicBezTo>
                    <a:pt x="282" y="814"/>
                    <a:pt x="282" y="814"/>
                    <a:pt x="282" y="814"/>
                  </a:cubicBezTo>
                  <a:cubicBezTo>
                    <a:pt x="263" y="814"/>
                    <a:pt x="247" y="800"/>
                    <a:pt x="242" y="782"/>
                  </a:cubicBezTo>
                  <a:cubicBezTo>
                    <a:pt x="226" y="782"/>
                    <a:pt x="226" y="782"/>
                    <a:pt x="226" y="782"/>
                  </a:cubicBezTo>
                  <a:cubicBezTo>
                    <a:pt x="193" y="782"/>
                    <a:pt x="165" y="755"/>
                    <a:pt x="165" y="722"/>
                  </a:cubicBezTo>
                  <a:cubicBezTo>
                    <a:pt x="165" y="576"/>
                    <a:pt x="165" y="576"/>
                    <a:pt x="165" y="576"/>
                  </a:cubicBezTo>
                  <a:cubicBezTo>
                    <a:pt x="165" y="569"/>
                    <a:pt x="162" y="563"/>
                    <a:pt x="155" y="559"/>
                  </a:cubicBezTo>
                  <a:cubicBezTo>
                    <a:pt x="60" y="507"/>
                    <a:pt x="0" y="407"/>
                    <a:pt x="0" y="298"/>
                  </a:cubicBezTo>
                  <a:cubicBezTo>
                    <a:pt x="0" y="133"/>
                    <a:pt x="134" y="0"/>
                    <a:pt x="298" y="0"/>
                  </a:cubicBezTo>
                  <a:cubicBezTo>
                    <a:pt x="463" y="0"/>
                    <a:pt x="597" y="133"/>
                    <a:pt x="597" y="298"/>
                  </a:cubicBezTo>
                  <a:cubicBezTo>
                    <a:pt x="597" y="407"/>
                    <a:pt x="537" y="507"/>
                    <a:pt x="441" y="559"/>
                  </a:cubicBezTo>
                  <a:cubicBezTo>
                    <a:pt x="435" y="563"/>
                    <a:pt x="431" y="569"/>
                    <a:pt x="431" y="576"/>
                  </a:cubicBezTo>
                  <a:cubicBezTo>
                    <a:pt x="432" y="722"/>
                    <a:pt x="432" y="722"/>
                    <a:pt x="432" y="722"/>
                  </a:cubicBezTo>
                  <a:cubicBezTo>
                    <a:pt x="432" y="755"/>
                    <a:pt x="404" y="782"/>
                    <a:pt x="371" y="782"/>
                  </a:cubicBezTo>
                  <a:cubicBezTo>
                    <a:pt x="354" y="782"/>
                    <a:pt x="354" y="782"/>
                    <a:pt x="354" y="782"/>
                  </a:cubicBezTo>
                  <a:close/>
                </a:path>
              </a:pathLst>
            </a:custGeom>
            <a:solidFill>
              <a:srgbClr val="06518A"/>
            </a:solidFill>
            <a:ln>
              <a:solidFill>
                <a:srgbClr val="06518A"/>
              </a:solidFill>
            </a:ln>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32" name="Freeform 134"/>
            <p:cNvSpPr>
              <a:spLocks/>
            </p:cNvSpPr>
            <p:nvPr/>
          </p:nvSpPr>
          <p:spPr bwMode="auto">
            <a:xfrm>
              <a:off x="5743262" y="3257509"/>
              <a:ext cx="407143" cy="814266"/>
            </a:xfrm>
            <a:custGeom>
              <a:avLst/>
              <a:gdLst>
                <a:gd name="T0" fmla="*/ 19 w 64"/>
                <a:gd name="T1" fmla="*/ 0 h 128"/>
                <a:gd name="T2" fmla="*/ 59 w 64"/>
                <a:gd name="T3" fmla="*/ 0 h 128"/>
                <a:gd name="T4" fmla="*/ 46 w 64"/>
                <a:gd name="T5" fmla="*/ 30 h 128"/>
                <a:gd name="T6" fmla="*/ 64 w 64"/>
                <a:gd name="T7" fmla="*/ 30 h 128"/>
                <a:gd name="T8" fmla="*/ 32 w 64"/>
                <a:gd name="T9" fmla="*/ 76 h 128"/>
                <a:gd name="T10" fmla="*/ 51 w 64"/>
                <a:gd name="T11" fmla="*/ 76 h 128"/>
                <a:gd name="T12" fmla="*/ 19 w 64"/>
                <a:gd name="T13" fmla="*/ 128 h 128"/>
                <a:gd name="T14" fmla="*/ 19 w 64"/>
                <a:gd name="T15" fmla="*/ 92 h 128"/>
                <a:gd name="T16" fmla="*/ 0 w 64"/>
                <a:gd name="T17" fmla="*/ 92 h 128"/>
                <a:gd name="T18" fmla="*/ 18 w 64"/>
                <a:gd name="T19" fmla="*/ 47 h 128"/>
                <a:gd name="T20" fmla="*/ 0 w 64"/>
                <a:gd name="T21" fmla="*/ 47 h 128"/>
                <a:gd name="T22" fmla="*/ 19 w 64"/>
                <a:gd name="T23"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128">
                  <a:moveTo>
                    <a:pt x="19" y="0"/>
                  </a:moveTo>
                  <a:lnTo>
                    <a:pt x="59" y="0"/>
                  </a:lnTo>
                  <a:lnTo>
                    <a:pt x="46" y="30"/>
                  </a:lnTo>
                  <a:lnTo>
                    <a:pt x="64" y="30"/>
                  </a:lnTo>
                  <a:lnTo>
                    <a:pt x="32" y="76"/>
                  </a:lnTo>
                  <a:lnTo>
                    <a:pt x="51" y="76"/>
                  </a:lnTo>
                  <a:lnTo>
                    <a:pt x="19" y="128"/>
                  </a:lnTo>
                  <a:lnTo>
                    <a:pt x="19" y="92"/>
                  </a:lnTo>
                  <a:lnTo>
                    <a:pt x="0" y="92"/>
                  </a:lnTo>
                  <a:lnTo>
                    <a:pt x="18" y="47"/>
                  </a:lnTo>
                  <a:lnTo>
                    <a:pt x="0" y="47"/>
                  </a:lnTo>
                  <a:lnTo>
                    <a:pt x="19" y="0"/>
                  </a:lnTo>
                  <a:close/>
                </a:path>
              </a:pathLst>
            </a:custGeom>
            <a:solidFill>
              <a:srgbClr val="06518A"/>
            </a:solidFill>
            <a:ln>
              <a:solidFill>
                <a:srgbClr val="06518A"/>
              </a:solidFill>
            </a:ln>
          </p:spPr>
          <p:txBody>
            <a:bodyPr vert="horz" wrap="square" lIns="121920" tIns="60960" rIns="121920" bIns="60960" numCol="1" anchor="t" anchorCtr="0" compatLnSpc="1">
              <a:prstTxWarp prst="textNoShape">
                <a:avLst/>
              </a:prstTxWarp>
            </a:bodyPr>
            <a:lstStyle/>
            <a:p>
              <a:endParaRPr lang="zh-CN" altLang="en-US" sz="2400">
                <a:cs typeface="+mn-ea"/>
                <a:sym typeface="+mn-lt"/>
              </a:endParaRPr>
            </a:p>
          </p:txBody>
        </p:sp>
      </p:grpSp>
      <p:sp>
        <p:nvSpPr>
          <p:cNvPr id="36" name="矩形 35"/>
          <p:cNvSpPr/>
          <p:nvPr/>
        </p:nvSpPr>
        <p:spPr>
          <a:xfrm>
            <a:off x="8130727" y="3523128"/>
            <a:ext cx="3650023" cy="1498102"/>
          </a:xfrm>
          <a:prstGeom prst="rect">
            <a:avLst/>
          </a:prstGeom>
        </p:spPr>
        <p:txBody>
          <a:bodyPr wrap="square">
            <a:spAutoFit/>
          </a:bodyPr>
          <a:lstStyle/>
          <a:p>
            <a:pPr>
              <a:lnSpc>
                <a:spcPct val="130000"/>
              </a:lnSpc>
            </a:pPr>
            <a:r>
              <a:rPr lang="en-US" altLang="zh-CN" dirty="0"/>
              <a:t>We hypothesized that declines would be pronounced in agricultural settings, grassland, and developed areas, but not in forests.</a:t>
            </a:r>
            <a:endParaRPr lang="zh-CN" altLang="en-US" sz="1400" dirty="0">
              <a:solidFill>
                <a:schemeClr val="bg2">
                  <a:lumMod val="25000"/>
                </a:schemeClr>
              </a:solidFill>
              <a:cs typeface="+mn-ea"/>
              <a:sym typeface="+mn-lt"/>
            </a:endParaRPr>
          </a:p>
        </p:txBody>
      </p:sp>
      <p:pic>
        <p:nvPicPr>
          <p:cNvPr id="46" name="图片 4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74631" y="72559"/>
            <a:ext cx="788863" cy="788863"/>
          </a:xfrm>
          <a:prstGeom prst="rect">
            <a:avLst/>
          </a:prstGeom>
        </p:spPr>
      </p:pic>
      <p:sp>
        <p:nvSpPr>
          <p:cNvPr id="24" name="矩形 23">
            <a:extLst>
              <a:ext uri="{FF2B5EF4-FFF2-40B4-BE49-F238E27FC236}">
                <a16:creationId xmlns:a16="http://schemas.microsoft.com/office/drawing/2014/main" id="{3FC9D316-B714-4E08-AFF0-4B0753D7ED55}"/>
              </a:ext>
            </a:extLst>
          </p:cNvPr>
          <p:cNvSpPr/>
          <p:nvPr/>
        </p:nvSpPr>
        <p:spPr>
          <a:xfrm>
            <a:off x="1094872" y="2586387"/>
            <a:ext cx="2938625" cy="461665"/>
          </a:xfrm>
          <a:prstGeom prst="rect">
            <a:avLst/>
          </a:prstGeom>
        </p:spPr>
        <p:txBody>
          <a:bodyPr wrap="none">
            <a:spAutoFit/>
          </a:bodyPr>
          <a:lstStyle/>
          <a:p>
            <a:r>
              <a:rPr lang="en-US" altLang="zh-CN" sz="2400" dirty="0">
                <a:solidFill>
                  <a:srgbClr val="06518A"/>
                </a:solidFill>
                <a:cs typeface="+mn-ea"/>
                <a:sym typeface="+mn-lt"/>
              </a:rPr>
              <a:t>C.</a:t>
            </a:r>
            <a:r>
              <a:rPr lang="en-US" altLang="zh-CN" sz="2400" dirty="0">
                <a:solidFill>
                  <a:srgbClr val="06518A"/>
                </a:solidFill>
                <a:cs typeface="+mn-ea"/>
              </a:rPr>
              <a:t> species’ ranges</a:t>
            </a:r>
            <a:endParaRPr lang="zh-CN" altLang="en-US" sz="2400" dirty="0">
              <a:solidFill>
                <a:srgbClr val="06518A"/>
              </a:solidFill>
              <a:cs typeface="+mn-ea"/>
              <a:sym typeface="+mn-lt"/>
            </a:endParaRPr>
          </a:p>
        </p:txBody>
      </p:sp>
      <p:sp>
        <p:nvSpPr>
          <p:cNvPr id="25" name="矩形 24">
            <a:extLst>
              <a:ext uri="{FF2B5EF4-FFF2-40B4-BE49-F238E27FC236}">
                <a16:creationId xmlns:a16="http://schemas.microsoft.com/office/drawing/2014/main" id="{6F22B794-844B-4D6B-B183-CB52B9D2DE77}"/>
              </a:ext>
            </a:extLst>
          </p:cNvPr>
          <p:cNvSpPr/>
          <p:nvPr/>
        </p:nvSpPr>
        <p:spPr>
          <a:xfrm>
            <a:off x="8130727" y="2769121"/>
            <a:ext cx="2800767" cy="461665"/>
          </a:xfrm>
          <a:prstGeom prst="rect">
            <a:avLst/>
          </a:prstGeom>
        </p:spPr>
        <p:txBody>
          <a:bodyPr wrap="none">
            <a:spAutoFit/>
          </a:bodyPr>
          <a:lstStyle/>
          <a:p>
            <a:r>
              <a:rPr lang="en-US" altLang="zh-CN" sz="2400" dirty="0">
                <a:solidFill>
                  <a:srgbClr val="06518A"/>
                </a:solidFill>
                <a:cs typeface="+mn-ea"/>
                <a:sym typeface="+mn-lt"/>
              </a:rPr>
              <a:t>D.</a:t>
            </a:r>
            <a:r>
              <a:rPr lang="en-US" altLang="zh-CN" sz="2400" dirty="0">
                <a:solidFill>
                  <a:srgbClr val="333333"/>
                </a:solidFill>
                <a:latin typeface="PT Serif" panose="020A0603040505020204" pitchFamily="18" charset="0"/>
              </a:rPr>
              <a:t> </a:t>
            </a:r>
            <a:r>
              <a:rPr lang="en-US" altLang="zh-CN" sz="2400" dirty="0">
                <a:solidFill>
                  <a:srgbClr val="06518A"/>
                </a:solidFill>
                <a:latin typeface="PT Serif" panose="020A0603040505020204" pitchFamily="18" charset="0"/>
                <a:cs typeface="+mn-ea"/>
              </a:rPr>
              <a:t>l</a:t>
            </a:r>
            <a:r>
              <a:rPr lang="en-US" altLang="zh-CN" sz="2400" dirty="0">
                <a:solidFill>
                  <a:srgbClr val="06518A"/>
                </a:solidFill>
                <a:cs typeface="+mn-ea"/>
              </a:rPr>
              <a:t>ooking forward </a:t>
            </a:r>
            <a:endParaRPr lang="zh-CN" altLang="en-US" sz="2400" dirty="0">
              <a:solidFill>
                <a:srgbClr val="06518A"/>
              </a:solidFill>
              <a:cs typeface="+mn-ea"/>
              <a:sym typeface="+mn-lt"/>
            </a:endParaRPr>
          </a:p>
        </p:txBody>
      </p:sp>
      <p:grpSp>
        <p:nvGrpSpPr>
          <p:cNvPr id="26" name="组合 25">
            <a:extLst>
              <a:ext uri="{FF2B5EF4-FFF2-40B4-BE49-F238E27FC236}">
                <a16:creationId xmlns:a16="http://schemas.microsoft.com/office/drawing/2014/main" id="{729E6DE1-5DA7-40CE-BADE-D33F177A6993}"/>
              </a:ext>
            </a:extLst>
          </p:cNvPr>
          <p:cNvGrpSpPr/>
          <p:nvPr/>
        </p:nvGrpSpPr>
        <p:grpSpPr>
          <a:xfrm>
            <a:off x="315742" y="3205"/>
            <a:ext cx="999853" cy="947419"/>
            <a:chOff x="315742" y="3205"/>
            <a:chExt cx="999853" cy="947419"/>
          </a:xfrm>
        </p:grpSpPr>
        <p:grpSp>
          <p:nvGrpSpPr>
            <p:cNvPr id="33" name="组合 32">
              <a:extLst>
                <a:ext uri="{FF2B5EF4-FFF2-40B4-BE49-F238E27FC236}">
                  <a16:creationId xmlns:a16="http://schemas.microsoft.com/office/drawing/2014/main" id="{56A6A8BD-DE43-4F35-841A-ACFFF0643FF2}"/>
                </a:ext>
              </a:extLst>
            </p:cNvPr>
            <p:cNvGrpSpPr/>
            <p:nvPr/>
          </p:nvGrpSpPr>
          <p:grpSpPr>
            <a:xfrm>
              <a:off x="315742" y="3205"/>
              <a:ext cx="999853" cy="947419"/>
              <a:chOff x="315742" y="3205"/>
              <a:chExt cx="999853" cy="947419"/>
            </a:xfrm>
          </p:grpSpPr>
          <p:sp>
            <p:nvSpPr>
              <p:cNvPr id="38" name="矩形 37">
                <a:extLst>
                  <a:ext uri="{FF2B5EF4-FFF2-40B4-BE49-F238E27FC236}">
                    <a16:creationId xmlns:a16="http://schemas.microsoft.com/office/drawing/2014/main" id="{0C844DC2-B010-4DD4-AC74-D42A7E038863}"/>
                  </a:ext>
                </a:extLst>
              </p:cNvPr>
              <p:cNvSpPr/>
              <p:nvPr/>
            </p:nvSpPr>
            <p:spPr>
              <a:xfrm>
                <a:off x="315742" y="3205"/>
                <a:ext cx="999853" cy="899962"/>
              </a:xfrm>
              <a:prstGeom prst="rect">
                <a:avLst/>
              </a:prstGeom>
              <a:solidFill>
                <a:srgbClr val="06518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49" name="矩形 48">
                <a:extLst>
                  <a:ext uri="{FF2B5EF4-FFF2-40B4-BE49-F238E27FC236}">
                    <a16:creationId xmlns:a16="http://schemas.microsoft.com/office/drawing/2014/main" id="{BE9C5D49-D0E8-479D-8E76-13F04D94C188}"/>
                  </a:ext>
                </a:extLst>
              </p:cNvPr>
              <p:cNvSpPr/>
              <p:nvPr/>
            </p:nvSpPr>
            <p:spPr>
              <a:xfrm>
                <a:off x="315742" y="903167"/>
                <a:ext cx="999853" cy="47457"/>
              </a:xfrm>
              <a:prstGeom prst="rect">
                <a:avLst/>
              </a:prstGeom>
              <a:solidFill>
                <a:srgbClr val="00004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grpSp>
        <p:grpSp>
          <p:nvGrpSpPr>
            <p:cNvPr id="34" name="组合 33">
              <a:extLst>
                <a:ext uri="{FF2B5EF4-FFF2-40B4-BE49-F238E27FC236}">
                  <a16:creationId xmlns:a16="http://schemas.microsoft.com/office/drawing/2014/main" id="{EC89EED2-8F4B-416A-9CC0-4673A9219C29}"/>
                </a:ext>
              </a:extLst>
            </p:cNvPr>
            <p:cNvGrpSpPr/>
            <p:nvPr/>
          </p:nvGrpSpPr>
          <p:grpSpPr>
            <a:xfrm>
              <a:off x="579744" y="217263"/>
              <a:ext cx="471847" cy="471847"/>
              <a:chOff x="8407459" y="3205778"/>
              <a:chExt cx="576580" cy="576580"/>
            </a:xfrm>
          </p:grpSpPr>
          <p:sp>
            <p:nvSpPr>
              <p:cNvPr id="35" name="圆角矩形 70">
                <a:extLst>
                  <a:ext uri="{FF2B5EF4-FFF2-40B4-BE49-F238E27FC236}">
                    <a16:creationId xmlns:a16="http://schemas.microsoft.com/office/drawing/2014/main" id="{6CBBCEE2-6401-4131-BD99-991B913BD61A}"/>
                  </a:ext>
                </a:extLst>
              </p:cNvPr>
              <p:cNvSpPr/>
              <p:nvPr/>
            </p:nvSpPr>
            <p:spPr>
              <a:xfrm>
                <a:off x="8407459" y="3205778"/>
                <a:ext cx="576580" cy="576580"/>
              </a:xfrm>
              <a:prstGeom prst="roundRect">
                <a:avLst>
                  <a:gd name="adj" fmla="val 9467"/>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37" name="Freeform 151">
                <a:extLst>
                  <a:ext uri="{FF2B5EF4-FFF2-40B4-BE49-F238E27FC236}">
                    <a16:creationId xmlns:a16="http://schemas.microsoft.com/office/drawing/2014/main" id="{56C60107-080F-423E-9ECE-C7DF0CCE8AAF}"/>
                  </a:ext>
                </a:extLst>
              </p:cNvPr>
              <p:cNvSpPr>
                <a:spLocks noEditPoints="1"/>
              </p:cNvSpPr>
              <p:nvPr/>
            </p:nvSpPr>
            <p:spPr bwMode="auto">
              <a:xfrm>
                <a:off x="8588668" y="3301413"/>
                <a:ext cx="214160" cy="385310"/>
              </a:xfrm>
              <a:custGeom>
                <a:avLst/>
                <a:gdLst>
                  <a:gd name="T0" fmla="*/ 65 w 101"/>
                  <a:gd name="T1" fmla="*/ 61 h 182"/>
                  <a:gd name="T2" fmla="*/ 52 w 101"/>
                  <a:gd name="T3" fmla="*/ 55 h 182"/>
                  <a:gd name="T4" fmla="*/ 15 w 101"/>
                  <a:gd name="T5" fmla="*/ 86 h 182"/>
                  <a:gd name="T6" fmla="*/ 15 w 101"/>
                  <a:gd name="T7" fmla="*/ 90 h 182"/>
                  <a:gd name="T8" fmla="*/ 19 w 101"/>
                  <a:gd name="T9" fmla="*/ 90 h 182"/>
                  <a:gd name="T10" fmla="*/ 37 w 101"/>
                  <a:gd name="T11" fmla="*/ 79 h 182"/>
                  <a:gd name="T12" fmla="*/ 18 w 101"/>
                  <a:gd name="T13" fmla="*/ 120 h 182"/>
                  <a:gd name="T14" fmla="*/ 1 w 101"/>
                  <a:gd name="T15" fmla="*/ 155 h 182"/>
                  <a:gd name="T16" fmla="*/ 5 w 101"/>
                  <a:gd name="T17" fmla="*/ 175 h 182"/>
                  <a:gd name="T18" fmla="*/ 20 w 101"/>
                  <a:gd name="T19" fmla="*/ 182 h 182"/>
                  <a:gd name="T20" fmla="*/ 59 w 101"/>
                  <a:gd name="T21" fmla="*/ 164 h 182"/>
                  <a:gd name="T22" fmla="*/ 59 w 101"/>
                  <a:gd name="T23" fmla="*/ 160 h 182"/>
                  <a:gd name="T24" fmla="*/ 56 w 101"/>
                  <a:gd name="T25" fmla="*/ 158 h 182"/>
                  <a:gd name="T26" fmla="*/ 39 w 101"/>
                  <a:gd name="T27" fmla="*/ 160 h 182"/>
                  <a:gd name="T28" fmla="*/ 38 w 101"/>
                  <a:gd name="T29" fmla="*/ 160 h 182"/>
                  <a:gd name="T30" fmla="*/ 51 w 101"/>
                  <a:gd name="T31" fmla="*/ 129 h 182"/>
                  <a:gd name="T32" fmla="*/ 65 w 101"/>
                  <a:gd name="T33" fmla="*/ 61 h 182"/>
                  <a:gd name="T34" fmla="*/ 33 w 101"/>
                  <a:gd name="T35" fmla="*/ 163 h 182"/>
                  <a:gd name="T36" fmla="*/ 39 w 101"/>
                  <a:gd name="T37" fmla="*/ 166 h 182"/>
                  <a:gd name="T38" fmla="*/ 46 w 101"/>
                  <a:gd name="T39" fmla="*/ 166 h 182"/>
                  <a:gd name="T40" fmla="*/ 20 w 101"/>
                  <a:gd name="T41" fmla="*/ 176 h 182"/>
                  <a:gd name="T42" fmla="*/ 10 w 101"/>
                  <a:gd name="T43" fmla="*/ 171 h 182"/>
                  <a:gd name="T44" fmla="*/ 7 w 101"/>
                  <a:gd name="T45" fmla="*/ 157 h 182"/>
                  <a:gd name="T46" fmla="*/ 23 w 101"/>
                  <a:gd name="T47" fmla="*/ 123 h 182"/>
                  <a:gd name="T48" fmla="*/ 43 w 101"/>
                  <a:gd name="T49" fmla="*/ 81 h 182"/>
                  <a:gd name="T50" fmla="*/ 43 w 101"/>
                  <a:gd name="T51" fmla="*/ 75 h 182"/>
                  <a:gd name="T52" fmla="*/ 39 w 101"/>
                  <a:gd name="T53" fmla="*/ 73 h 182"/>
                  <a:gd name="T54" fmla="*/ 31 w 101"/>
                  <a:gd name="T55" fmla="*/ 76 h 182"/>
                  <a:gd name="T56" fmla="*/ 52 w 101"/>
                  <a:gd name="T57" fmla="*/ 61 h 182"/>
                  <a:gd name="T58" fmla="*/ 61 w 101"/>
                  <a:gd name="T59" fmla="*/ 65 h 182"/>
                  <a:gd name="T60" fmla="*/ 46 w 101"/>
                  <a:gd name="T61" fmla="*/ 126 h 182"/>
                  <a:gd name="T62" fmla="*/ 33 w 101"/>
                  <a:gd name="T63" fmla="*/ 163 h 182"/>
                  <a:gd name="T64" fmla="*/ 76 w 101"/>
                  <a:gd name="T65" fmla="*/ 0 h 182"/>
                  <a:gd name="T66" fmla="*/ 50 w 101"/>
                  <a:gd name="T67" fmla="*/ 26 h 182"/>
                  <a:gd name="T68" fmla="*/ 76 w 101"/>
                  <a:gd name="T69" fmla="*/ 51 h 182"/>
                  <a:gd name="T70" fmla="*/ 101 w 101"/>
                  <a:gd name="T71" fmla="*/ 26 h 182"/>
                  <a:gd name="T72" fmla="*/ 76 w 101"/>
                  <a:gd name="T73" fmla="*/ 0 h 182"/>
                  <a:gd name="T74" fmla="*/ 76 w 101"/>
                  <a:gd name="T75" fmla="*/ 45 h 182"/>
                  <a:gd name="T76" fmla="*/ 56 w 101"/>
                  <a:gd name="T77" fmla="*/ 26 h 182"/>
                  <a:gd name="T78" fmla="*/ 76 w 101"/>
                  <a:gd name="T79" fmla="*/ 6 h 182"/>
                  <a:gd name="T80" fmla="*/ 95 w 101"/>
                  <a:gd name="T81" fmla="*/ 26 h 182"/>
                  <a:gd name="T82" fmla="*/ 76 w 101"/>
                  <a:gd name="T83" fmla="*/ 45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01" h="182">
                    <a:moveTo>
                      <a:pt x="65" y="61"/>
                    </a:moveTo>
                    <a:cubicBezTo>
                      <a:pt x="61" y="57"/>
                      <a:pt x="56" y="55"/>
                      <a:pt x="52" y="55"/>
                    </a:cubicBezTo>
                    <a:cubicBezTo>
                      <a:pt x="39" y="55"/>
                      <a:pt x="27" y="70"/>
                      <a:pt x="15" y="86"/>
                    </a:cubicBezTo>
                    <a:cubicBezTo>
                      <a:pt x="14" y="87"/>
                      <a:pt x="14" y="89"/>
                      <a:pt x="15" y="90"/>
                    </a:cubicBezTo>
                    <a:cubicBezTo>
                      <a:pt x="16" y="91"/>
                      <a:pt x="18" y="91"/>
                      <a:pt x="19" y="90"/>
                    </a:cubicBezTo>
                    <a:cubicBezTo>
                      <a:pt x="25" y="85"/>
                      <a:pt x="33" y="80"/>
                      <a:pt x="37" y="79"/>
                    </a:cubicBezTo>
                    <a:cubicBezTo>
                      <a:pt x="35" y="86"/>
                      <a:pt x="26" y="104"/>
                      <a:pt x="18" y="120"/>
                    </a:cubicBezTo>
                    <a:cubicBezTo>
                      <a:pt x="8" y="140"/>
                      <a:pt x="2" y="151"/>
                      <a:pt x="1" y="155"/>
                    </a:cubicBezTo>
                    <a:cubicBezTo>
                      <a:pt x="0" y="160"/>
                      <a:pt x="0" y="169"/>
                      <a:pt x="5" y="175"/>
                    </a:cubicBezTo>
                    <a:cubicBezTo>
                      <a:pt x="9" y="180"/>
                      <a:pt x="14" y="182"/>
                      <a:pt x="20" y="182"/>
                    </a:cubicBezTo>
                    <a:cubicBezTo>
                      <a:pt x="31" y="182"/>
                      <a:pt x="43" y="176"/>
                      <a:pt x="59" y="164"/>
                    </a:cubicBezTo>
                    <a:cubicBezTo>
                      <a:pt x="60" y="163"/>
                      <a:pt x="60" y="161"/>
                      <a:pt x="59" y="160"/>
                    </a:cubicBezTo>
                    <a:cubicBezTo>
                      <a:pt x="59" y="159"/>
                      <a:pt x="57" y="158"/>
                      <a:pt x="56" y="158"/>
                    </a:cubicBezTo>
                    <a:cubicBezTo>
                      <a:pt x="56" y="158"/>
                      <a:pt x="48" y="160"/>
                      <a:pt x="39" y="160"/>
                    </a:cubicBezTo>
                    <a:cubicBezTo>
                      <a:pt x="39" y="160"/>
                      <a:pt x="38" y="160"/>
                      <a:pt x="38" y="160"/>
                    </a:cubicBezTo>
                    <a:cubicBezTo>
                      <a:pt x="38" y="159"/>
                      <a:pt x="36" y="154"/>
                      <a:pt x="51" y="129"/>
                    </a:cubicBezTo>
                    <a:cubicBezTo>
                      <a:pt x="65" y="104"/>
                      <a:pt x="80" y="73"/>
                      <a:pt x="65" y="61"/>
                    </a:cubicBezTo>
                    <a:close/>
                    <a:moveTo>
                      <a:pt x="33" y="163"/>
                    </a:moveTo>
                    <a:cubicBezTo>
                      <a:pt x="34" y="164"/>
                      <a:pt x="35" y="166"/>
                      <a:pt x="39" y="166"/>
                    </a:cubicBezTo>
                    <a:cubicBezTo>
                      <a:pt x="42" y="166"/>
                      <a:pt x="44" y="166"/>
                      <a:pt x="46" y="166"/>
                    </a:cubicBezTo>
                    <a:cubicBezTo>
                      <a:pt x="33" y="174"/>
                      <a:pt x="25" y="176"/>
                      <a:pt x="20" y="176"/>
                    </a:cubicBezTo>
                    <a:cubicBezTo>
                      <a:pt x="16" y="176"/>
                      <a:pt x="12" y="175"/>
                      <a:pt x="10" y="171"/>
                    </a:cubicBezTo>
                    <a:cubicBezTo>
                      <a:pt x="6" y="167"/>
                      <a:pt x="6" y="160"/>
                      <a:pt x="7" y="157"/>
                    </a:cubicBezTo>
                    <a:cubicBezTo>
                      <a:pt x="8" y="153"/>
                      <a:pt x="15" y="138"/>
                      <a:pt x="23" y="123"/>
                    </a:cubicBezTo>
                    <a:cubicBezTo>
                      <a:pt x="32" y="105"/>
                      <a:pt x="41" y="87"/>
                      <a:pt x="43" y="81"/>
                    </a:cubicBezTo>
                    <a:cubicBezTo>
                      <a:pt x="44" y="80"/>
                      <a:pt x="44" y="77"/>
                      <a:pt x="43" y="75"/>
                    </a:cubicBezTo>
                    <a:cubicBezTo>
                      <a:pt x="42" y="74"/>
                      <a:pt x="41" y="73"/>
                      <a:pt x="39" y="73"/>
                    </a:cubicBezTo>
                    <a:cubicBezTo>
                      <a:pt x="37" y="73"/>
                      <a:pt x="34" y="74"/>
                      <a:pt x="31" y="76"/>
                    </a:cubicBezTo>
                    <a:cubicBezTo>
                      <a:pt x="38" y="67"/>
                      <a:pt x="45" y="61"/>
                      <a:pt x="52" y="61"/>
                    </a:cubicBezTo>
                    <a:cubicBezTo>
                      <a:pt x="55" y="61"/>
                      <a:pt x="58" y="63"/>
                      <a:pt x="61" y="65"/>
                    </a:cubicBezTo>
                    <a:cubicBezTo>
                      <a:pt x="74" y="76"/>
                      <a:pt x="53" y="113"/>
                      <a:pt x="46" y="126"/>
                    </a:cubicBezTo>
                    <a:cubicBezTo>
                      <a:pt x="30" y="152"/>
                      <a:pt x="31" y="159"/>
                      <a:pt x="33" y="163"/>
                    </a:cubicBezTo>
                    <a:close/>
                    <a:moveTo>
                      <a:pt x="76" y="0"/>
                    </a:moveTo>
                    <a:cubicBezTo>
                      <a:pt x="62" y="0"/>
                      <a:pt x="50" y="12"/>
                      <a:pt x="50" y="26"/>
                    </a:cubicBezTo>
                    <a:cubicBezTo>
                      <a:pt x="50" y="40"/>
                      <a:pt x="62" y="51"/>
                      <a:pt x="76" y="51"/>
                    </a:cubicBezTo>
                    <a:cubicBezTo>
                      <a:pt x="90" y="51"/>
                      <a:pt x="101" y="40"/>
                      <a:pt x="101" y="26"/>
                    </a:cubicBezTo>
                    <a:cubicBezTo>
                      <a:pt x="101" y="12"/>
                      <a:pt x="90" y="0"/>
                      <a:pt x="76" y="0"/>
                    </a:cubicBezTo>
                    <a:close/>
                    <a:moveTo>
                      <a:pt x="76" y="45"/>
                    </a:moveTo>
                    <a:cubicBezTo>
                      <a:pt x="65" y="45"/>
                      <a:pt x="56" y="37"/>
                      <a:pt x="56" y="26"/>
                    </a:cubicBezTo>
                    <a:cubicBezTo>
                      <a:pt x="56" y="15"/>
                      <a:pt x="65" y="6"/>
                      <a:pt x="76" y="6"/>
                    </a:cubicBezTo>
                    <a:cubicBezTo>
                      <a:pt x="87" y="6"/>
                      <a:pt x="95" y="15"/>
                      <a:pt x="95" y="26"/>
                    </a:cubicBezTo>
                    <a:cubicBezTo>
                      <a:pt x="95" y="37"/>
                      <a:pt x="87" y="45"/>
                      <a:pt x="76" y="4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grpSp>
      </p:grpSp>
    </p:spTree>
    <p:extLst>
      <p:ext uri="{BB962C8B-B14F-4D97-AF65-F5344CB8AC3E}">
        <p14:creationId xmlns:p14="http://schemas.microsoft.com/office/powerpoint/2010/main" val="3146348405"/>
      </p:ext>
    </p:extLst>
  </p:cSld>
  <p:clrMapOvr>
    <a:masterClrMapping/>
  </p:clrMapOvr>
  <mc:AlternateContent xmlns:mc="http://schemas.openxmlformats.org/markup-compatibility/2006" xmlns:p14="http://schemas.microsoft.com/office/powerpoint/2010/main">
    <mc:Choice Requires="p14">
      <p:transition spd="slow" p14:dur="1600" advClick="0" advTm="3000">
        <p:blinds dir="vert"/>
      </p:transition>
    </mc:Choice>
    <mc:Fallback xmlns="">
      <p:transition spd="slow" advClick="0" advTm="300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iterate type="lt">
                                    <p:tmPct val="20000"/>
                                  </p:iterate>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par>
                          <p:cTn id="10" fill="hold">
                            <p:stCondLst>
                              <p:cond delay="3700"/>
                            </p:stCondLst>
                            <p:childTnLst>
                              <p:par>
                                <p:cTn id="11" presetID="2" presetClass="entr" presetSubtype="4" fill="hold" nodeType="after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par>
                          <p:cTn id="15" fill="hold">
                            <p:stCondLst>
                              <p:cond delay="4200"/>
                            </p:stCondLst>
                            <p:childTnLst>
                              <p:par>
                                <p:cTn id="16" presetID="53" presetClass="entr" presetSubtype="16" fill="hold" grpId="0" nodeType="afterEffect">
                                  <p:stCondLst>
                                    <p:cond delay="0"/>
                                  </p:stCondLst>
                                  <p:childTnLst>
                                    <p:set>
                                      <p:cBhvr>
                                        <p:cTn id="17" dur="1" fill="hold">
                                          <p:stCondLst>
                                            <p:cond delay="0"/>
                                          </p:stCondLst>
                                        </p:cTn>
                                        <p:tgtEl>
                                          <p:spTgt spid="30"/>
                                        </p:tgtEl>
                                        <p:attrNameLst>
                                          <p:attrName>style.visibility</p:attrName>
                                        </p:attrNameLst>
                                      </p:cBhvr>
                                      <p:to>
                                        <p:strVal val="visible"/>
                                      </p:to>
                                    </p:set>
                                    <p:anim calcmode="lin" valueType="num">
                                      <p:cBhvr>
                                        <p:cTn id="18" dur="500" fill="hold"/>
                                        <p:tgtEl>
                                          <p:spTgt spid="30"/>
                                        </p:tgtEl>
                                        <p:attrNameLst>
                                          <p:attrName>ppt_w</p:attrName>
                                        </p:attrNameLst>
                                      </p:cBhvr>
                                      <p:tavLst>
                                        <p:tav tm="0">
                                          <p:val>
                                            <p:fltVal val="0"/>
                                          </p:val>
                                        </p:tav>
                                        <p:tav tm="100000">
                                          <p:val>
                                            <p:strVal val="#ppt_w"/>
                                          </p:val>
                                        </p:tav>
                                      </p:tavLst>
                                    </p:anim>
                                    <p:anim calcmode="lin" valueType="num">
                                      <p:cBhvr>
                                        <p:cTn id="19" dur="500" fill="hold"/>
                                        <p:tgtEl>
                                          <p:spTgt spid="30"/>
                                        </p:tgtEl>
                                        <p:attrNameLst>
                                          <p:attrName>ppt_h</p:attrName>
                                        </p:attrNameLst>
                                      </p:cBhvr>
                                      <p:tavLst>
                                        <p:tav tm="0">
                                          <p:val>
                                            <p:fltVal val="0"/>
                                          </p:val>
                                        </p:tav>
                                        <p:tav tm="100000">
                                          <p:val>
                                            <p:strVal val="#ppt_h"/>
                                          </p:val>
                                        </p:tav>
                                      </p:tavLst>
                                    </p:anim>
                                    <p:animEffect transition="in" filter="fade">
                                      <p:cBhvr>
                                        <p:cTn id="20" dur="500"/>
                                        <p:tgtEl>
                                          <p:spTgt spid="30"/>
                                        </p:tgtEl>
                                      </p:cBhvr>
                                    </p:animEffect>
                                  </p:childTnLst>
                                </p:cTn>
                              </p:par>
                            </p:childTnLst>
                          </p:cTn>
                        </p:par>
                        <p:par>
                          <p:cTn id="21" fill="hold">
                            <p:stCondLst>
                              <p:cond delay="4700"/>
                            </p:stCondLst>
                            <p:childTnLst>
                              <p:par>
                                <p:cTn id="22" presetID="14" presetClass="entr" presetSubtype="10" fill="hold" grpId="0" nodeType="afterEffect">
                                  <p:stCondLst>
                                    <p:cond delay="0"/>
                                  </p:stCondLst>
                                  <p:childTnLst>
                                    <p:set>
                                      <p:cBhvr>
                                        <p:cTn id="23" dur="1" fill="hold">
                                          <p:stCondLst>
                                            <p:cond delay="0"/>
                                          </p:stCondLst>
                                        </p:cTn>
                                        <p:tgtEl>
                                          <p:spTgt spid="23"/>
                                        </p:tgtEl>
                                        <p:attrNameLst>
                                          <p:attrName>style.visibility</p:attrName>
                                        </p:attrNameLst>
                                      </p:cBhvr>
                                      <p:to>
                                        <p:strVal val="visible"/>
                                      </p:to>
                                    </p:set>
                                    <p:animEffect transition="in" filter="randombar(horizontal)">
                                      <p:cBhvr>
                                        <p:cTn id="24" dur="500"/>
                                        <p:tgtEl>
                                          <p:spTgt spid="23"/>
                                        </p:tgtEl>
                                      </p:cBhvr>
                                    </p:animEffect>
                                  </p:childTnLst>
                                </p:cTn>
                              </p:par>
                            </p:childTnLst>
                          </p:cTn>
                        </p:par>
                        <p:par>
                          <p:cTn id="25" fill="hold">
                            <p:stCondLst>
                              <p:cond delay="5200"/>
                            </p:stCondLst>
                            <p:childTnLst>
                              <p:par>
                                <p:cTn id="26" presetID="14" presetClass="entr" presetSubtype="10" fill="hold" grpId="0" nodeType="afterEffect">
                                  <p:stCondLst>
                                    <p:cond delay="0"/>
                                  </p:stCondLst>
                                  <p:childTnLst>
                                    <p:set>
                                      <p:cBhvr>
                                        <p:cTn id="27" dur="1" fill="hold">
                                          <p:stCondLst>
                                            <p:cond delay="0"/>
                                          </p:stCondLst>
                                        </p:cTn>
                                        <p:tgtEl>
                                          <p:spTgt spid="36"/>
                                        </p:tgtEl>
                                        <p:attrNameLst>
                                          <p:attrName>style.visibility</p:attrName>
                                        </p:attrNameLst>
                                      </p:cBhvr>
                                      <p:to>
                                        <p:strVal val="visible"/>
                                      </p:to>
                                    </p:set>
                                    <p:animEffect transition="in" filter="randombar(horizontal)">
                                      <p:cBhvr>
                                        <p:cTn id="28" dur="500"/>
                                        <p:tgtEl>
                                          <p:spTgt spid="36"/>
                                        </p:tgtEl>
                                      </p:cBhvr>
                                    </p:animEffect>
                                  </p:childTnLst>
                                </p:cTn>
                              </p:par>
                            </p:childTnLst>
                          </p:cTn>
                        </p:par>
                        <p:par>
                          <p:cTn id="29" fill="hold">
                            <p:stCondLst>
                              <p:cond delay="5700"/>
                            </p:stCondLst>
                            <p:childTnLst>
                              <p:par>
                                <p:cTn id="30" presetID="2" presetClass="entr" presetSubtype="8" decel="100000" fill="hold" nodeType="afterEffect">
                                  <p:stCondLst>
                                    <p:cond delay="0"/>
                                  </p:stCondLst>
                                  <p:childTnLst>
                                    <p:set>
                                      <p:cBhvr>
                                        <p:cTn id="31" dur="1" fill="hold">
                                          <p:stCondLst>
                                            <p:cond delay="0"/>
                                          </p:stCondLst>
                                        </p:cTn>
                                        <p:tgtEl>
                                          <p:spTgt spid="26"/>
                                        </p:tgtEl>
                                        <p:attrNameLst>
                                          <p:attrName>style.visibility</p:attrName>
                                        </p:attrNameLst>
                                      </p:cBhvr>
                                      <p:to>
                                        <p:strVal val="visible"/>
                                      </p:to>
                                    </p:set>
                                    <p:anim calcmode="lin" valueType="num">
                                      <p:cBhvr additive="base">
                                        <p:cTn id="32" dur="500" fill="hold"/>
                                        <p:tgtEl>
                                          <p:spTgt spid="26"/>
                                        </p:tgtEl>
                                        <p:attrNameLst>
                                          <p:attrName>ppt_x</p:attrName>
                                        </p:attrNameLst>
                                      </p:cBhvr>
                                      <p:tavLst>
                                        <p:tav tm="0">
                                          <p:val>
                                            <p:strVal val="0-#ppt_w/2"/>
                                          </p:val>
                                        </p:tav>
                                        <p:tav tm="100000">
                                          <p:val>
                                            <p:strVal val="#ppt_x"/>
                                          </p:val>
                                        </p:tav>
                                      </p:tavLst>
                                    </p:anim>
                                    <p:anim calcmode="lin" valueType="num">
                                      <p:cBhvr additive="base">
                                        <p:cTn id="33" dur="500" fill="hold"/>
                                        <p:tgtEl>
                                          <p:spTgt spid="2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5" grpId="0"/>
      <p:bldP spid="23" grpId="0"/>
      <p:bldP spid="3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p:cNvSpPr/>
          <p:nvPr/>
        </p:nvSpPr>
        <p:spPr>
          <a:xfrm>
            <a:off x="0" y="2966"/>
            <a:ext cx="12191999" cy="900201"/>
          </a:xfrm>
          <a:prstGeom prst="rect">
            <a:avLst/>
          </a:prstGeom>
          <a:solidFill>
            <a:schemeClr val="bg2">
              <a:lumMod val="7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31" name="矩形 30"/>
          <p:cNvSpPr/>
          <p:nvPr/>
        </p:nvSpPr>
        <p:spPr>
          <a:xfrm>
            <a:off x="0" y="904905"/>
            <a:ext cx="12191999" cy="45719"/>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32" name="矩形 31"/>
          <p:cNvSpPr/>
          <p:nvPr/>
        </p:nvSpPr>
        <p:spPr>
          <a:xfrm>
            <a:off x="1418221" y="253163"/>
            <a:ext cx="1348446" cy="523220"/>
          </a:xfrm>
          <a:prstGeom prst="rect">
            <a:avLst/>
          </a:prstGeom>
        </p:spPr>
        <p:txBody>
          <a:bodyPr wrap="none">
            <a:spAutoFit/>
          </a:bodyPr>
          <a:lstStyle/>
          <a:p>
            <a:r>
              <a:rPr lang="en-US" altLang="zh-CN" sz="2800" dirty="0">
                <a:solidFill>
                  <a:srgbClr val="06518A"/>
                </a:solidFill>
                <a:cs typeface="+mn-ea"/>
                <a:sym typeface="+mn-lt"/>
              </a:rPr>
              <a:t>Findings</a:t>
            </a:r>
            <a:endParaRPr lang="zh-CN" altLang="en-US" sz="2800" dirty="0">
              <a:solidFill>
                <a:srgbClr val="06518A"/>
              </a:solidFill>
              <a:cs typeface="+mn-ea"/>
              <a:sym typeface="+mn-lt"/>
            </a:endParaRPr>
          </a:p>
        </p:txBody>
      </p:sp>
      <p:pic>
        <p:nvPicPr>
          <p:cNvPr id="44" name="图片 4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74631" y="72559"/>
            <a:ext cx="788863" cy="788863"/>
          </a:xfrm>
          <a:prstGeom prst="rect">
            <a:avLst/>
          </a:prstGeom>
        </p:spPr>
      </p:pic>
      <p:pic>
        <p:nvPicPr>
          <p:cNvPr id="8" name="图片 7">
            <a:extLst>
              <a:ext uri="{FF2B5EF4-FFF2-40B4-BE49-F238E27FC236}">
                <a16:creationId xmlns:a16="http://schemas.microsoft.com/office/drawing/2014/main" id="{F9D4152D-86E5-46C2-8277-57AF0A762C9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1252" y="950624"/>
            <a:ext cx="5090830" cy="5877611"/>
          </a:xfrm>
          <a:prstGeom prst="rect">
            <a:avLst/>
          </a:prstGeom>
        </p:spPr>
      </p:pic>
      <p:pic>
        <p:nvPicPr>
          <p:cNvPr id="10" name="图片 9">
            <a:extLst>
              <a:ext uri="{FF2B5EF4-FFF2-40B4-BE49-F238E27FC236}">
                <a16:creationId xmlns:a16="http://schemas.microsoft.com/office/drawing/2014/main" id="{664EDE1E-664D-484E-825C-AFD4EB89D1B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76203" y="950624"/>
            <a:ext cx="6246798" cy="5877611"/>
          </a:xfrm>
          <a:prstGeom prst="rect">
            <a:avLst/>
          </a:prstGeom>
        </p:spPr>
      </p:pic>
      <p:grpSp>
        <p:nvGrpSpPr>
          <p:cNvPr id="87" name="组合 86">
            <a:extLst>
              <a:ext uri="{FF2B5EF4-FFF2-40B4-BE49-F238E27FC236}">
                <a16:creationId xmlns:a16="http://schemas.microsoft.com/office/drawing/2014/main" id="{4337EB95-8B24-44CC-ABCB-9CC93696D792}"/>
              </a:ext>
            </a:extLst>
          </p:cNvPr>
          <p:cNvGrpSpPr/>
          <p:nvPr/>
        </p:nvGrpSpPr>
        <p:grpSpPr>
          <a:xfrm>
            <a:off x="315742" y="3205"/>
            <a:ext cx="999853" cy="947419"/>
            <a:chOff x="315742" y="3205"/>
            <a:chExt cx="999853" cy="947419"/>
          </a:xfrm>
        </p:grpSpPr>
        <p:grpSp>
          <p:nvGrpSpPr>
            <p:cNvPr id="88" name="组合 87">
              <a:extLst>
                <a:ext uri="{FF2B5EF4-FFF2-40B4-BE49-F238E27FC236}">
                  <a16:creationId xmlns:a16="http://schemas.microsoft.com/office/drawing/2014/main" id="{E8D50BF3-3EE2-4A8E-AE66-70D9C02CBEB9}"/>
                </a:ext>
              </a:extLst>
            </p:cNvPr>
            <p:cNvGrpSpPr/>
            <p:nvPr/>
          </p:nvGrpSpPr>
          <p:grpSpPr>
            <a:xfrm>
              <a:off x="315742" y="3205"/>
              <a:ext cx="999853" cy="947419"/>
              <a:chOff x="315742" y="3205"/>
              <a:chExt cx="999853" cy="947419"/>
            </a:xfrm>
          </p:grpSpPr>
          <p:sp>
            <p:nvSpPr>
              <p:cNvPr id="100" name="矩形 99">
                <a:extLst>
                  <a:ext uri="{FF2B5EF4-FFF2-40B4-BE49-F238E27FC236}">
                    <a16:creationId xmlns:a16="http://schemas.microsoft.com/office/drawing/2014/main" id="{EAAC0F39-4135-45FF-885F-F47D6B2DA0B8}"/>
                  </a:ext>
                </a:extLst>
              </p:cNvPr>
              <p:cNvSpPr/>
              <p:nvPr/>
            </p:nvSpPr>
            <p:spPr>
              <a:xfrm>
                <a:off x="315742" y="3205"/>
                <a:ext cx="999853" cy="899962"/>
              </a:xfrm>
              <a:prstGeom prst="rect">
                <a:avLst/>
              </a:prstGeom>
              <a:solidFill>
                <a:srgbClr val="06518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101" name="矩形 100">
                <a:extLst>
                  <a:ext uri="{FF2B5EF4-FFF2-40B4-BE49-F238E27FC236}">
                    <a16:creationId xmlns:a16="http://schemas.microsoft.com/office/drawing/2014/main" id="{87CBAF45-C605-4897-A7B1-7CF40E5F257E}"/>
                  </a:ext>
                </a:extLst>
              </p:cNvPr>
              <p:cNvSpPr/>
              <p:nvPr/>
            </p:nvSpPr>
            <p:spPr>
              <a:xfrm>
                <a:off x="315742" y="903167"/>
                <a:ext cx="999853" cy="47457"/>
              </a:xfrm>
              <a:prstGeom prst="rect">
                <a:avLst/>
              </a:prstGeom>
              <a:solidFill>
                <a:srgbClr val="00004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grpSp>
        <p:grpSp>
          <p:nvGrpSpPr>
            <p:cNvPr id="89" name="组合 88">
              <a:extLst>
                <a:ext uri="{FF2B5EF4-FFF2-40B4-BE49-F238E27FC236}">
                  <a16:creationId xmlns:a16="http://schemas.microsoft.com/office/drawing/2014/main" id="{AB46EDC6-F89C-44AD-B2F4-3727FFA0C8D9}"/>
                </a:ext>
              </a:extLst>
            </p:cNvPr>
            <p:cNvGrpSpPr/>
            <p:nvPr/>
          </p:nvGrpSpPr>
          <p:grpSpPr>
            <a:xfrm>
              <a:off x="579044" y="216562"/>
              <a:ext cx="473248" cy="473248"/>
              <a:chOff x="4915023" y="2006493"/>
              <a:chExt cx="473248" cy="473248"/>
            </a:xfrm>
          </p:grpSpPr>
          <p:sp>
            <p:nvSpPr>
              <p:cNvPr id="90" name="圆角矩形 32">
                <a:extLst>
                  <a:ext uri="{FF2B5EF4-FFF2-40B4-BE49-F238E27FC236}">
                    <a16:creationId xmlns:a16="http://schemas.microsoft.com/office/drawing/2014/main" id="{C130A018-9482-42F9-9CA2-8FFA55661546}"/>
                  </a:ext>
                </a:extLst>
              </p:cNvPr>
              <p:cNvSpPr/>
              <p:nvPr/>
            </p:nvSpPr>
            <p:spPr>
              <a:xfrm>
                <a:off x="4915023" y="2006493"/>
                <a:ext cx="473248" cy="473248"/>
              </a:xfrm>
              <a:prstGeom prst="roundRect">
                <a:avLst>
                  <a:gd name="adj" fmla="val 9467"/>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u="sng">
                  <a:cs typeface="+mn-ea"/>
                  <a:sym typeface="+mn-lt"/>
                </a:endParaRPr>
              </a:p>
            </p:txBody>
          </p:sp>
          <p:grpSp>
            <p:nvGrpSpPr>
              <p:cNvPr id="91" name="组合 90">
                <a:extLst>
                  <a:ext uri="{FF2B5EF4-FFF2-40B4-BE49-F238E27FC236}">
                    <a16:creationId xmlns:a16="http://schemas.microsoft.com/office/drawing/2014/main" id="{2E2E5CE2-C3DD-412E-81E5-30A52E064AA8}"/>
                  </a:ext>
                </a:extLst>
              </p:cNvPr>
              <p:cNvGrpSpPr/>
              <p:nvPr/>
            </p:nvGrpSpPr>
            <p:grpSpPr>
              <a:xfrm>
                <a:off x="4983945" y="2073111"/>
                <a:ext cx="350966" cy="340012"/>
                <a:chOff x="5659105" y="4959631"/>
                <a:chExt cx="448512" cy="434514"/>
              </a:xfrm>
              <a:solidFill>
                <a:schemeClr val="bg1"/>
              </a:solidFill>
            </p:grpSpPr>
            <p:sp>
              <p:nvSpPr>
                <p:cNvPr id="92" name="任意多边形 34">
                  <a:extLst>
                    <a:ext uri="{FF2B5EF4-FFF2-40B4-BE49-F238E27FC236}">
                      <a16:creationId xmlns:a16="http://schemas.microsoft.com/office/drawing/2014/main" id="{7A6C0E84-7AA2-4E86-9AA1-B44604FA4C04}"/>
                    </a:ext>
                  </a:extLst>
                </p:cNvPr>
                <p:cNvSpPr/>
                <p:nvPr/>
              </p:nvSpPr>
              <p:spPr>
                <a:xfrm>
                  <a:off x="5659105" y="4959631"/>
                  <a:ext cx="428058" cy="434514"/>
                </a:xfrm>
                <a:custGeom>
                  <a:avLst/>
                  <a:gdLst>
                    <a:gd name="connsiteX0" fmla="*/ 217257 w 428058"/>
                    <a:gd name="connsiteY0" fmla="*/ 0 h 434514"/>
                    <a:gd name="connsiteX1" fmla="*/ 417441 w 428058"/>
                    <a:gd name="connsiteY1" fmla="*/ 132691 h 434514"/>
                    <a:gd name="connsiteX2" fmla="*/ 428058 w 428058"/>
                    <a:gd name="connsiteY2" fmla="*/ 166892 h 434514"/>
                    <a:gd name="connsiteX3" fmla="*/ 422319 w 428058"/>
                    <a:gd name="connsiteY3" fmla="*/ 165733 h 434514"/>
                    <a:gd name="connsiteX4" fmla="*/ 410784 w 428058"/>
                    <a:gd name="connsiteY4" fmla="*/ 168062 h 434514"/>
                    <a:gd name="connsiteX5" fmla="*/ 401849 w 428058"/>
                    <a:gd name="connsiteY5" fmla="*/ 139278 h 434514"/>
                    <a:gd name="connsiteX6" fmla="*/ 217257 w 428058"/>
                    <a:gd name="connsiteY6" fmla="*/ 16923 h 434514"/>
                    <a:gd name="connsiteX7" fmla="*/ 16923 w 428058"/>
                    <a:gd name="connsiteY7" fmla="*/ 217257 h 434514"/>
                    <a:gd name="connsiteX8" fmla="*/ 217257 w 428058"/>
                    <a:gd name="connsiteY8" fmla="*/ 417592 h 434514"/>
                    <a:gd name="connsiteX9" fmla="*/ 401849 w 428058"/>
                    <a:gd name="connsiteY9" fmla="*/ 295237 h 434514"/>
                    <a:gd name="connsiteX10" fmla="*/ 409686 w 428058"/>
                    <a:gd name="connsiteY10" fmla="*/ 269987 h 434514"/>
                    <a:gd name="connsiteX11" fmla="*/ 422319 w 428058"/>
                    <a:gd name="connsiteY11" fmla="*/ 272537 h 434514"/>
                    <a:gd name="connsiteX12" fmla="*/ 426814 w 428058"/>
                    <a:gd name="connsiteY12" fmla="*/ 271630 h 434514"/>
                    <a:gd name="connsiteX13" fmla="*/ 417441 w 428058"/>
                    <a:gd name="connsiteY13" fmla="*/ 301824 h 434514"/>
                    <a:gd name="connsiteX14" fmla="*/ 217257 w 428058"/>
                    <a:gd name="connsiteY14" fmla="*/ 434514 h 434514"/>
                    <a:gd name="connsiteX15" fmla="*/ 0 w 428058"/>
                    <a:gd name="connsiteY15" fmla="*/ 217257 h 434514"/>
                    <a:gd name="connsiteX16" fmla="*/ 217257 w 428058"/>
                    <a:gd name="connsiteY16" fmla="*/ 0 h 434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8058" h="434514">
                      <a:moveTo>
                        <a:pt x="217257" y="0"/>
                      </a:moveTo>
                      <a:cubicBezTo>
                        <a:pt x="307248" y="0"/>
                        <a:pt x="384460" y="54714"/>
                        <a:pt x="417441" y="132691"/>
                      </a:cubicBezTo>
                      <a:lnTo>
                        <a:pt x="428058" y="166892"/>
                      </a:lnTo>
                      <a:lnTo>
                        <a:pt x="422319" y="165733"/>
                      </a:lnTo>
                      <a:lnTo>
                        <a:pt x="410784" y="168062"/>
                      </a:lnTo>
                      <a:lnTo>
                        <a:pt x="401849" y="139278"/>
                      </a:lnTo>
                      <a:cubicBezTo>
                        <a:pt x="371436" y="67375"/>
                        <a:pt x="300239" y="16923"/>
                        <a:pt x="217257" y="16923"/>
                      </a:cubicBezTo>
                      <a:cubicBezTo>
                        <a:pt x="106615" y="16923"/>
                        <a:pt x="16923" y="106615"/>
                        <a:pt x="16923" y="217257"/>
                      </a:cubicBezTo>
                      <a:cubicBezTo>
                        <a:pt x="16923" y="327899"/>
                        <a:pt x="106615" y="417592"/>
                        <a:pt x="217257" y="417592"/>
                      </a:cubicBezTo>
                      <a:cubicBezTo>
                        <a:pt x="300239" y="417592"/>
                        <a:pt x="371436" y="367140"/>
                        <a:pt x="401849" y="295237"/>
                      </a:cubicBezTo>
                      <a:lnTo>
                        <a:pt x="409686" y="269987"/>
                      </a:lnTo>
                      <a:lnTo>
                        <a:pt x="422319" y="272537"/>
                      </a:lnTo>
                      <a:lnTo>
                        <a:pt x="426814" y="271630"/>
                      </a:lnTo>
                      <a:lnTo>
                        <a:pt x="417441" y="301824"/>
                      </a:lnTo>
                      <a:cubicBezTo>
                        <a:pt x="384460" y="379800"/>
                        <a:pt x="307248" y="434514"/>
                        <a:pt x="217257" y="434514"/>
                      </a:cubicBezTo>
                      <a:cubicBezTo>
                        <a:pt x="97269" y="434514"/>
                        <a:pt x="0" y="337245"/>
                        <a:pt x="0" y="217257"/>
                      </a:cubicBezTo>
                      <a:cubicBezTo>
                        <a:pt x="0" y="97269"/>
                        <a:pt x="97269" y="0"/>
                        <a:pt x="217257"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93" name="组合 92">
                  <a:extLst>
                    <a:ext uri="{FF2B5EF4-FFF2-40B4-BE49-F238E27FC236}">
                      <a16:creationId xmlns:a16="http://schemas.microsoft.com/office/drawing/2014/main" id="{4144CAD7-D50C-4E33-AB9C-ED96BCC9C03B}"/>
                    </a:ext>
                  </a:extLst>
                </p:cNvPr>
                <p:cNvGrpSpPr/>
                <p:nvPr/>
              </p:nvGrpSpPr>
              <p:grpSpPr>
                <a:xfrm>
                  <a:off x="5796424" y="5056362"/>
                  <a:ext cx="159876" cy="260104"/>
                  <a:chOff x="5017858" y="4626299"/>
                  <a:chExt cx="144000" cy="234274"/>
                </a:xfrm>
                <a:grpFill/>
              </p:grpSpPr>
              <p:sp>
                <p:nvSpPr>
                  <p:cNvPr id="95" name="圆角矩形 37">
                    <a:extLst>
                      <a:ext uri="{FF2B5EF4-FFF2-40B4-BE49-F238E27FC236}">
                        <a16:creationId xmlns:a16="http://schemas.microsoft.com/office/drawing/2014/main" id="{5C88DC0F-D40D-4BA9-9DF4-98A3AA0E5129}"/>
                      </a:ext>
                    </a:extLst>
                  </p:cNvPr>
                  <p:cNvSpPr/>
                  <p:nvPr/>
                </p:nvSpPr>
                <p:spPr>
                  <a:xfrm>
                    <a:off x="5082658" y="4716573"/>
                    <a:ext cx="14400" cy="144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6" name="圆角矩形 38">
                    <a:extLst>
                      <a:ext uri="{FF2B5EF4-FFF2-40B4-BE49-F238E27FC236}">
                        <a16:creationId xmlns:a16="http://schemas.microsoft.com/office/drawing/2014/main" id="{D17B0DDA-9926-42E9-81AA-DBE676087FD2}"/>
                      </a:ext>
                    </a:extLst>
                  </p:cNvPr>
                  <p:cNvSpPr/>
                  <p:nvPr/>
                </p:nvSpPr>
                <p:spPr>
                  <a:xfrm rot="19800000">
                    <a:off x="5050511" y="4626299"/>
                    <a:ext cx="14400" cy="108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7" name="圆角矩形 39">
                    <a:extLst>
                      <a:ext uri="{FF2B5EF4-FFF2-40B4-BE49-F238E27FC236}">
                        <a16:creationId xmlns:a16="http://schemas.microsoft.com/office/drawing/2014/main" id="{393F3FAA-AC40-4CF3-8C31-1C4BAE47B6B3}"/>
                      </a:ext>
                    </a:extLst>
                  </p:cNvPr>
                  <p:cNvSpPr/>
                  <p:nvPr/>
                </p:nvSpPr>
                <p:spPr>
                  <a:xfrm rot="1800000">
                    <a:off x="5114805" y="4626300"/>
                    <a:ext cx="14400" cy="108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8" name="圆角矩形 40">
                    <a:extLst>
                      <a:ext uri="{FF2B5EF4-FFF2-40B4-BE49-F238E27FC236}">
                        <a16:creationId xmlns:a16="http://schemas.microsoft.com/office/drawing/2014/main" id="{54104693-E278-4B65-BEDD-C3A053788533}"/>
                      </a:ext>
                    </a:extLst>
                  </p:cNvPr>
                  <p:cNvSpPr/>
                  <p:nvPr/>
                </p:nvSpPr>
                <p:spPr>
                  <a:xfrm rot="5400000">
                    <a:off x="5082658" y="4649392"/>
                    <a:ext cx="14400" cy="144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9" name="圆角矩形 41">
                    <a:extLst>
                      <a:ext uri="{FF2B5EF4-FFF2-40B4-BE49-F238E27FC236}">
                        <a16:creationId xmlns:a16="http://schemas.microsoft.com/office/drawing/2014/main" id="{C9AF58F6-507F-4C6B-9087-A9D77DD3A58A}"/>
                      </a:ext>
                    </a:extLst>
                  </p:cNvPr>
                  <p:cNvSpPr/>
                  <p:nvPr/>
                </p:nvSpPr>
                <p:spPr>
                  <a:xfrm rot="5400000">
                    <a:off x="5082658" y="4727996"/>
                    <a:ext cx="14400" cy="108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94" name="椭圆 93">
                  <a:extLst>
                    <a:ext uri="{FF2B5EF4-FFF2-40B4-BE49-F238E27FC236}">
                      <a16:creationId xmlns:a16="http://schemas.microsoft.com/office/drawing/2014/main" id="{16396E44-AF47-4B2B-A95A-051C759D7177}"/>
                    </a:ext>
                  </a:extLst>
                </p:cNvPr>
                <p:cNvSpPr/>
                <p:nvPr/>
              </p:nvSpPr>
              <p:spPr>
                <a:xfrm>
                  <a:off x="6055231" y="5152573"/>
                  <a:ext cx="52386" cy="5238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grpSp>
    </p:spTree>
    <p:extLst>
      <p:ext uri="{BB962C8B-B14F-4D97-AF65-F5344CB8AC3E}">
        <p14:creationId xmlns:p14="http://schemas.microsoft.com/office/powerpoint/2010/main" val="509940716"/>
      </p:ext>
    </p:extLst>
  </p:cSld>
  <p:clrMapOvr>
    <a:masterClrMapping/>
  </p:clrMapOvr>
  <mc:AlternateContent xmlns:mc="http://schemas.openxmlformats.org/markup-compatibility/2006" xmlns:p14="http://schemas.microsoft.com/office/powerpoint/2010/main">
    <mc:Choice Requires="p14">
      <p:transition spd="slow" p14:dur="1600" advClick="0" advTm="3000">
        <p:blinds dir="vert"/>
      </p:transition>
    </mc:Choice>
    <mc:Fallback xmlns="">
      <p:transition spd="slow" advClick="0" advTm="300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iterate type="lt">
                                    <p:tmPct val="20000"/>
                                  </p:iterate>
                                  <p:childTnLst>
                                    <p:set>
                                      <p:cBhvr>
                                        <p:cTn id="6" dur="1" fill="hold">
                                          <p:stCondLst>
                                            <p:cond delay="0"/>
                                          </p:stCondLst>
                                        </p:cTn>
                                        <p:tgtEl>
                                          <p:spTgt spid="32"/>
                                        </p:tgtEl>
                                        <p:attrNameLst>
                                          <p:attrName>style.visibility</p:attrName>
                                        </p:attrNameLst>
                                      </p:cBhvr>
                                      <p:to>
                                        <p:strVal val="visible"/>
                                      </p:to>
                                    </p:set>
                                    <p:anim calcmode="lin" valueType="num">
                                      <p:cBhvr>
                                        <p:cTn id="7" dur="500" fill="hold"/>
                                        <p:tgtEl>
                                          <p:spTgt spid="32"/>
                                        </p:tgtEl>
                                        <p:attrNameLst>
                                          <p:attrName>ppt_w</p:attrName>
                                        </p:attrNameLst>
                                      </p:cBhvr>
                                      <p:tavLst>
                                        <p:tav tm="0">
                                          <p:val>
                                            <p:fltVal val="0"/>
                                          </p:val>
                                        </p:tav>
                                        <p:tav tm="100000">
                                          <p:val>
                                            <p:strVal val="#ppt_w"/>
                                          </p:val>
                                        </p:tav>
                                      </p:tavLst>
                                    </p:anim>
                                    <p:anim calcmode="lin" valueType="num">
                                      <p:cBhvr>
                                        <p:cTn id="8" dur="500" fill="hold"/>
                                        <p:tgtEl>
                                          <p:spTgt spid="32"/>
                                        </p:tgtEl>
                                        <p:attrNameLst>
                                          <p:attrName>ppt_h</p:attrName>
                                        </p:attrNameLst>
                                      </p:cBhvr>
                                      <p:tavLst>
                                        <p:tav tm="0">
                                          <p:val>
                                            <p:fltVal val="0"/>
                                          </p:val>
                                        </p:tav>
                                        <p:tav tm="100000">
                                          <p:val>
                                            <p:strVal val="#ppt_h"/>
                                          </p:val>
                                        </p:tav>
                                      </p:tavLst>
                                    </p:anim>
                                    <p:animEffect transition="in" filter="fade">
                                      <p:cBhvr>
                                        <p:cTn id="9" dur="500"/>
                                        <p:tgtEl>
                                          <p:spTgt spid="32"/>
                                        </p:tgtEl>
                                      </p:cBhvr>
                                    </p:animEffect>
                                  </p:childTnLst>
                                </p:cTn>
                              </p:par>
                            </p:childTnLst>
                          </p:cTn>
                        </p:par>
                        <p:par>
                          <p:cTn id="10" fill="hold">
                            <p:stCondLst>
                              <p:cond delay="1200"/>
                            </p:stCondLst>
                            <p:childTnLst>
                              <p:par>
                                <p:cTn id="11" presetID="2" presetClass="entr" presetSubtype="8" decel="100000" fill="hold" nodeType="afterEffect">
                                  <p:stCondLst>
                                    <p:cond delay="0"/>
                                  </p:stCondLst>
                                  <p:childTnLst>
                                    <p:set>
                                      <p:cBhvr>
                                        <p:cTn id="12" dur="1" fill="hold">
                                          <p:stCondLst>
                                            <p:cond delay="0"/>
                                          </p:stCondLst>
                                        </p:cTn>
                                        <p:tgtEl>
                                          <p:spTgt spid="87"/>
                                        </p:tgtEl>
                                        <p:attrNameLst>
                                          <p:attrName>style.visibility</p:attrName>
                                        </p:attrNameLst>
                                      </p:cBhvr>
                                      <p:to>
                                        <p:strVal val="visible"/>
                                      </p:to>
                                    </p:set>
                                    <p:anim calcmode="lin" valueType="num">
                                      <p:cBhvr additive="base">
                                        <p:cTn id="13" dur="500" fill="hold"/>
                                        <p:tgtEl>
                                          <p:spTgt spid="87"/>
                                        </p:tgtEl>
                                        <p:attrNameLst>
                                          <p:attrName>ppt_x</p:attrName>
                                        </p:attrNameLst>
                                      </p:cBhvr>
                                      <p:tavLst>
                                        <p:tav tm="0">
                                          <p:val>
                                            <p:strVal val="0-#ppt_w/2"/>
                                          </p:val>
                                        </p:tav>
                                        <p:tav tm="100000">
                                          <p:val>
                                            <p:strVal val="#ppt_x"/>
                                          </p:val>
                                        </p:tav>
                                      </p:tavLst>
                                    </p:anim>
                                    <p:anim calcmode="lin" valueType="num">
                                      <p:cBhvr additive="base">
                                        <p:cTn id="14" dur="500" fill="hold"/>
                                        <p:tgtEl>
                                          <p:spTgt spid="8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p:cNvSpPr/>
          <p:nvPr/>
        </p:nvSpPr>
        <p:spPr>
          <a:xfrm>
            <a:off x="0" y="2966"/>
            <a:ext cx="12191999" cy="900201"/>
          </a:xfrm>
          <a:prstGeom prst="rect">
            <a:avLst/>
          </a:prstGeom>
          <a:solidFill>
            <a:schemeClr val="bg2">
              <a:lumMod val="7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31" name="矩形 30"/>
          <p:cNvSpPr/>
          <p:nvPr/>
        </p:nvSpPr>
        <p:spPr>
          <a:xfrm>
            <a:off x="0" y="904905"/>
            <a:ext cx="12191999" cy="45719"/>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32" name="矩形 31"/>
          <p:cNvSpPr/>
          <p:nvPr/>
        </p:nvSpPr>
        <p:spPr>
          <a:xfrm>
            <a:off x="1418221" y="253163"/>
            <a:ext cx="3783408" cy="954107"/>
          </a:xfrm>
          <a:prstGeom prst="rect">
            <a:avLst/>
          </a:prstGeom>
        </p:spPr>
        <p:txBody>
          <a:bodyPr wrap="none">
            <a:spAutoFit/>
          </a:bodyPr>
          <a:lstStyle/>
          <a:p>
            <a:r>
              <a:rPr lang="en-US" altLang="zh-CN" sz="2800" dirty="0">
                <a:solidFill>
                  <a:srgbClr val="06518A"/>
                </a:solidFill>
                <a:cs typeface="+mn-ea"/>
                <a:sym typeface="+mn-lt"/>
              </a:rPr>
              <a:t>Findings and r</a:t>
            </a:r>
            <a:r>
              <a:rPr lang="en-US" altLang="zh-CN" sz="2800" dirty="0">
                <a:solidFill>
                  <a:srgbClr val="06518A"/>
                </a:solidFill>
                <a:cs typeface="+mn-ea"/>
              </a:rPr>
              <a:t>eferences</a:t>
            </a:r>
          </a:p>
          <a:p>
            <a:endParaRPr lang="zh-CN" altLang="en-US" sz="2800" dirty="0">
              <a:solidFill>
                <a:srgbClr val="06518A"/>
              </a:solidFill>
              <a:cs typeface="+mn-ea"/>
              <a:sym typeface="+mn-lt"/>
            </a:endParaRPr>
          </a:p>
        </p:txBody>
      </p:sp>
      <p:pic>
        <p:nvPicPr>
          <p:cNvPr id="44" name="图片 4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74631" y="72559"/>
            <a:ext cx="788863" cy="788863"/>
          </a:xfrm>
          <a:prstGeom prst="rect">
            <a:avLst/>
          </a:prstGeom>
        </p:spPr>
      </p:pic>
      <p:pic>
        <p:nvPicPr>
          <p:cNvPr id="3" name="图片 2">
            <a:extLst>
              <a:ext uri="{FF2B5EF4-FFF2-40B4-BE49-F238E27FC236}">
                <a16:creationId xmlns:a16="http://schemas.microsoft.com/office/drawing/2014/main" id="{426072B4-3E3C-4BE9-AD95-C45099D5FD9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5852" y="982239"/>
            <a:ext cx="4068746" cy="5696245"/>
          </a:xfrm>
          <a:prstGeom prst="rect">
            <a:avLst/>
          </a:prstGeom>
        </p:spPr>
      </p:pic>
      <p:sp>
        <p:nvSpPr>
          <p:cNvPr id="28" name="文本框 27">
            <a:extLst>
              <a:ext uri="{FF2B5EF4-FFF2-40B4-BE49-F238E27FC236}">
                <a16:creationId xmlns:a16="http://schemas.microsoft.com/office/drawing/2014/main" id="{9152450F-CEB4-4917-829B-0CA81F06873E}"/>
              </a:ext>
            </a:extLst>
          </p:cNvPr>
          <p:cNvSpPr txBox="1"/>
          <p:nvPr/>
        </p:nvSpPr>
        <p:spPr>
          <a:xfrm>
            <a:off x="5573062" y="1054115"/>
            <a:ext cx="6096000" cy="5909310"/>
          </a:xfrm>
          <a:prstGeom prst="rect">
            <a:avLst/>
          </a:prstGeom>
          <a:noFill/>
        </p:spPr>
        <p:txBody>
          <a:bodyPr wrap="square">
            <a:spAutoFit/>
          </a:bodyPr>
          <a:lstStyle/>
          <a:p>
            <a:pPr algn="l"/>
            <a:r>
              <a:rPr lang="en-US" altLang="zh-CN" sz="1000" kern="0" dirty="0">
                <a:solidFill>
                  <a:srgbClr val="333333"/>
                </a:solidFill>
                <a:effectLst/>
                <a:latin typeface="inherit"/>
                <a:ea typeface="宋体" panose="02010600030101010101" pitchFamily="2" charset="-122"/>
                <a:cs typeface="宋体" panose="02010600030101010101" pitchFamily="2" charset="-122"/>
              </a:rPr>
              <a:t>1</a:t>
            </a:r>
            <a:r>
              <a:rPr lang="zh-CN" altLang="zh-CN" sz="1000" kern="0" dirty="0">
                <a:solidFill>
                  <a:srgbClr val="333333"/>
                </a:solidFill>
                <a:effectLst/>
                <a:latin typeface="inherit"/>
                <a:ea typeface="宋体" panose="02010600030101010101" pitchFamily="2" charset="-122"/>
                <a:cs typeface="宋体" panose="02010600030101010101" pitchFamily="2" charset="-122"/>
              </a:rPr>
              <a:t>、</a:t>
            </a:r>
            <a:r>
              <a:rPr lang="en-US" altLang="zh-CN" sz="1000" kern="0" dirty="0">
                <a:solidFill>
                  <a:srgbClr val="333333"/>
                </a:solidFill>
                <a:effectLst/>
                <a:latin typeface="inherit"/>
                <a:ea typeface="宋体" panose="02010600030101010101" pitchFamily="2" charset="-122"/>
                <a:cs typeface="宋体" panose="02010600030101010101" pitchFamily="2" charset="-122"/>
              </a:rPr>
              <a:t>R. </a:t>
            </a:r>
            <a:r>
              <a:rPr lang="en-US" altLang="zh-CN" sz="1000" kern="0" dirty="0" err="1">
                <a:solidFill>
                  <a:srgbClr val="333333"/>
                </a:solidFill>
                <a:effectLst/>
                <a:latin typeface="inherit"/>
                <a:ea typeface="宋体" panose="02010600030101010101" pitchFamily="2" charset="-122"/>
                <a:cs typeface="宋体" panose="02010600030101010101" pitchFamily="2" charset="-122"/>
              </a:rPr>
              <a:t>Dirzo</a:t>
            </a:r>
            <a:r>
              <a:rPr lang="en-US" altLang="zh-CN" sz="1000" kern="0" dirty="0">
                <a:solidFill>
                  <a:srgbClr val="333333"/>
                </a:solidFill>
                <a:effectLst/>
                <a:latin typeface="inherit"/>
                <a:ea typeface="宋体" panose="02010600030101010101" pitchFamily="2" charset="-122"/>
                <a:cs typeface="宋体" panose="02010600030101010101" pitchFamily="2" charset="-122"/>
              </a:rPr>
              <a:t>, P. H. Raven, Global state of biodiversity and loss. </a:t>
            </a:r>
            <a:r>
              <a:rPr lang="en-US" altLang="zh-CN" sz="1000" i="1" kern="0" dirty="0" err="1">
                <a:solidFill>
                  <a:srgbClr val="333333"/>
                </a:solidFill>
                <a:effectLst/>
                <a:latin typeface="inherit"/>
                <a:ea typeface="宋体" panose="02010600030101010101" pitchFamily="2" charset="-122"/>
                <a:cs typeface="宋体" panose="02010600030101010101" pitchFamily="2" charset="-122"/>
              </a:rPr>
              <a:t>Annu</a:t>
            </a:r>
            <a:r>
              <a:rPr lang="en-US" altLang="zh-CN" sz="1000" i="1" kern="0" dirty="0">
                <a:solidFill>
                  <a:srgbClr val="333333"/>
                </a:solidFill>
                <a:effectLst/>
                <a:latin typeface="inherit"/>
                <a:ea typeface="宋体" panose="02010600030101010101" pitchFamily="2" charset="-122"/>
                <a:cs typeface="宋体" panose="02010600030101010101" pitchFamily="2" charset="-122"/>
              </a:rPr>
              <a:t>. Rev. Environ. </a:t>
            </a:r>
            <a:r>
              <a:rPr lang="en-US" altLang="zh-CN" sz="1000" i="1" kern="0" dirty="0" err="1">
                <a:solidFill>
                  <a:srgbClr val="333333"/>
                </a:solidFill>
                <a:effectLst/>
                <a:latin typeface="inherit"/>
                <a:ea typeface="宋体" panose="02010600030101010101" pitchFamily="2" charset="-122"/>
                <a:cs typeface="宋体" panose="02010600030101010101" pitchFamily="2" charset="-122"/>
              </a:rPr>
              <a:t>Resour</a:t>
            </a:r>
            <a:r>
              <a:rPr lang="en-US" altLang="zh-CN" sz="1000" i="1" kern="0" dirty="0">
                <a:solidFill>
                  <a:srgbClr val="333333"/>
                </a:solidFill>
                <a:effectLst/>
                <a:latin typeface="inherit"/>
                <a:ea typeface="宋体" panose="02010600030101010101" pitchFamily="2" charset="-122"/>
                <a:cs typeface="宋体" panose="02010600030101010101" pitchFamily="2" charset="-122"/>
              </a:rPr>
              <a:t>.</a:t>
            </a:r>
            <a:r>
              <a:rPr lang="en-US" altLang="zh-CN" sz="1000" kern="0" dirty="0">
                <a:solidFill>
                  <a:srgbClr val="333333"/>
                </a:solidFill>
                <a:effectLst/>
                <a:latin typeface="inherit"/>
                <a:ea typeface="宋体" panose="02010600030101010101" pitchFamily="2" charset="-122"/>
                <a:cs typeface="宋体" panose="02010600030101010101" pitchFamily="2" charset="-122"/>
              </a:rPr>
              <a:t> </a:t>
            </a:r>
            <a:r>
              <a:rPr lang="en-US" altLang="zh-CN" sz="1000" b="1" kern="0" dirty="0">
                <a:solidFill>
                  <a:srgbClr val="333333"/>
                </a:solidFill>
                <a:effectLst/>
                <a:latin typeface="inherit"/>
                <a:ea typeface="宋体" panose="02010600030101010101" pitchFamily="2" charset="-122"/>
                <a:cs typeface="宋体" panose="02010600030101010101" pitchFamily="2" charset="-122"/>
              </a:rPr>
              <a:t>28</a:t>
            </a:r>
            <a:r>
              <a:rPr lang="en-US" altLang="zh-CN" sz="1000" kern="0" dirty="0">
                <a:solidFill>
                  <a:srgbClr val="333333"/>
                </a:solidFill>
                <a:effectLst/>
                <a:latin typeface="inherit"/>
                <a:ea typeface="宋体" panose="02010600030101010101" pitchFamily="2" charset="-122"/>
                <a:cs typeface="宋体" panose="02010600030101010101" pitchFamily="2" charset="-122"/>
              </a:rPr>
              <a:t>, 137–167 (2003).</a:t>
            </a:r>
            <a:r>
              <a:rPr lang="en-US" altLang="zh-CN" sz="1000" b="1" kern="0" dirty="0">
                <a:solidFill>
                  <a:srgbClr val="FFFFFF"/>
                </a:solidFill>
                <a:effectLst/>
                <a:latin typeface="var(--font-family-sans-serif)"/>
                <a:ea typeface="宋体" panose="02010600030101010101" pitchFamily="2" charset="-122"/>
                <a:cs typeface="宋体" panose="02010600030101010101" pitchFamily="2" charset="-122"/>
              </a:rPr>
              <a:t>2</a:t>
            </a:r>
            <a:endParaRPr lang="zh-CN" altLang="zh-CN" sz="1000" kern="100" dirty="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1000" kern="0" dirty="0">
                <a:solidFill>
                  <a:srgbClr val="333333"/>
                </a:solidFill>
                <a:effectLst/>
                <a:latin typeface="inherit"/>
                <a:ea typeface="宋体" panose="02010600030101010101" pitchFamily="2" charset="-122"/>
                <a:cs typeface="宋体" panose="02010600030101010101" pitchFamily="2" charset="-122"/>
              </a:rPr>
              <a:t>2</a:t>
            </a:r>
            <a:r>
              <a:rPr lang="zh-CN" altLang="zh-CN" sz="1000" kern="0" dirty="0">
                <a:solidFill>
                  <a:srgbClr val="333333"/>
                </a:solidFill>
                <a:effectLst/>
                <a:latin typeface="inherit"/>
                <a:ea typeface="宋体" panose="02010600030101010101" pitchFamily="2" charset="-122"/>
                <a:cs typeface="宋体" panose="02010600030101010101" pitchFamily="2" charset="-122"/>
              </a:rPr>
              <a:t>、</a:t>
            </a:r>
            <a:r>
              <a:rPr lang="en-US" altLang="zh-CN" sz="1000" kern="0" dirty="0">
                <a:solidFill>
                  <a:srgbClr val="333333"/>
                </a:solidFill>
                <a:effectLst/>
                <a:latin typeface="inherit"/>
                <a:ea typeface="宋体" panose="02010600030101010101" pitchFamily="2" charset="-122"/>
                <a:cs typeface="宋体" panose="02010600030101010101" pitchFamily="2" charset="-122"/>
              </a:rPr>
              <a:t>F. E. B. Spooner, R. G. Pearson, R. Freeman, Rapid warming is associated with population decline among terrestrial birds and mammals globally. </a:t>
            </a:r>
            <a:r>
              <a:rPr lang="en-US" altLang="zh-CN" sz="1000" i="1" kern="0" dirty="0">
                <a:solidFill>
                  <a:srgbClr val="333333"/>
                </a:solidFill>
                <a:effectLst/>
                <a:latin typeface="inherit"/>
                <a:ea typeface="宋体" panose="02010600030101010101" pitchFamily="2" charset="-122"/>
                <a:cs typeface="宋体" panose="02010600030101010101" pitchFamily="2" charset="-122"/>
              </a:rPr>
              <a:t>Glob. Chang. Biol.</a:t>
            </a:r>
            <a:r>
              <a:rPr lang="en-US" altLang="zh-CN" sz="1000" kern="0" dirty="0">
                <a:solidFill>
                  <a:srgbClr val="333333"/>
                </a:solidFill>
                <a:effectLst/>
                <a:latin typeface="inherit"/>
                <a:ea typeface="宋体" panose="02010600030101010101" pitchFamily="2" charset="-122"/>
                <a:cs typeface="宋体" panose="02010600030101010101" pitchFamily="2" charset="-122"/>
              </a:rPr>
              <a:t> </a:t>
            </a:r>
            <a:r>
              <a:rPr lang="en-US" altLang="zh-CN" sz="1000" b="1" kern="0" dirty="0">
                <a:solidFill>
                  <a:srgbClr val="333333"/>
                </a:solidFill>
                <a:effectLst/>
                <a:latin typeface="inherit"/>
                <a:ea typeface="宋体" panose="02010600030101010101" pitchFamily="2" charset="-122"/>
                <a:cs typeface="宋体" panose="02010600030101010101" pitchFamily="2" charset="-122"/>
              </a:rPr>
              <a:t>24</a:t>
            </a:r>
            <a:r>
              <a:rPr lang="en-US" altLang="zh-CN" sz="1000" kern="0" dirty="0">
                <a:solidFill>
                  <a:srgbClr val="333333"/>
                </a:solidFill>
                <a:effectLst/>
                <a:latin typeface="inherit"/>
                <a:ea typeface="宋体" panose="02010600030101010101" pitchFamily="2" charset="-122"/>
                <a:cs typeface="宋体" panose="02010600030101010101" pitchFamily="2" charset="-122"/>
              </a:rPr>
              <a:t>, 4521–4531 (2018).</a:t>
            </a:r>
            <a:r>
              <a:rPr lang="en-US" altLang="zh-CN" sz="1000" b="1" kern="0" dirty="0">
                <a:solidFill>
                  <a:srgbClr val="FFFFFF"/>
                </a:solidFill>
                <a:effectLst/>
                <a:latin typeface="var(--font-family-sans-serif)"/>
                <a:ea typeface="宋体" panose="02010600030101010101" pitchFamily="2" charset="-122"/>
                <a:cs typeface="宋体" panose="02010600030101010101" pitchFamily="2" charset="-122"/>
              </a:rPr>
              <a:t>3</a:t>
            </a:r>
            <a:endParaRPr lang="zh-CN" altLang="zh-CN" sz="1000" kern="100" dirty="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1000" kern="0" dirty="0">
                <a:solidFill>
                  <a:srgbClr val="333333"/>
                </a:solidFill>
                <a:effectLst/>
                <a:latin typeface="inherit"/>
                <a:ea typeface="宋体" panose="02010600030101010101" pitchFamily="2" charset="-122"/>
                <a:cs typeface="宋体" panose="02010600030101010101" pitchFamily="2" charset="-122"/>
              </a:rPr>
              <a:t>3</a:t>
            </a:r>
            <a:r>
              <a:rPr lang="zh-CN" altLang="zh-CN" sz="1000" kern="0" dirty="0">
                <a:solidFill>
                  <a:srgbClr val="333333"/>
                </a:solidFill>
                <a:effectLst/>
                <a:latin typeface="inherit"/>
                <a:ea typeface="宋体" panose="02010600030101010101" pitchFamily="2" charset="-122"/>
                <a:cs typeface="宋体" panose="02010600030101010101" pitchFamily="2" charset="-122"/>
              </a:rPr>
              <a:t>、</a:t>
            </a:r>
            <a:r>
              <a:rPr lang="en-US" altLang="zh-CN" sz="1000" kern="0" dirty="0">
                <a:solidFill>
                  <a:srgbClr val="333333"/>
                </a:solidFill>
                <a:effectLst/>
                <a:latin typeface="inherit"/>
                <a:ea typeface="宋体" panose="02010600030101010101" pitchFamily="2" charset="-122"/>
                <a:cs typeface="宋体" panose="02010600030101010101" pitchFamily="2" charset="-122"/>
              </a:rPr>
              <a:t>T. H. Oliver, M. D. </a:t>
            </a:r>
            <a:r>
              <a:rPr lang="en-US" altLang="zh-CN" sz="1000" kern="0" dirty="0" err="1">
                <a:solidFill>
                  <a:srgbClr val="333333"/>
                </a:solidFill>
                <a:effectLst/>
                <a:latin typeface="inherit"/>
                <a:ea typeface="宋体" panose="02010600030101010101" pitchFamily="2" charset="-122"/>
                <a:cs typeface="宋体" panose="02010600030101010101" pitchFamily="2" charset="-122"/>
              </a:rPr>
              <a:t>Morecroft</a:t>
            </a:r>
            <a:r>
              <a:rPr lang="en-US" altLang="zh-CN" sz="1000" kern="0" dirty="0">
                <a:solidFill>
                  <a:srgbClr val="333333"/>
                </a:solidFill>
                <a:effectLst/>
                <a:latin typeface="inherit"/>
                <a:ea typeface="宋体" panose="02010600030101010101" pitchFamily="2" charset="-122"/>
                <a:cs typeface="宋体" panose="02010600030101010101" pitchFamily="2" charset="-122"/>
              </a:rPr>
              <a:t>, Interactions between climate change and land use change on biodiversity: Attribution problems, risks, and opportunities. </a:t>
            </a:r>
            <a:r>
              <a:rPr lang="en-US" altLang="zh-CN" sz="1000" i="1" kern="0" dirty="0">
                <a:solidFill>
                  <a:srgbClr val="333333"/>
                </a:solidFill>
                <a:effectLst/>
                <a:latin typeface="inherit"/>
                <a:ea typeface="宋体" panose="02010600030101010101" pitchFamily="2" charset="-122"/>
                <a:cs typeface="宋体" panose="02010600030101010101" pitchFamily="2" charset="-122"/>
              </a:rPr>
              <a:t>Wiley </a:t>
            </a:r>
            <a:r>
              <a:rPr lang="en-US" altLang="zh-CN" sz="1000" i="1" kern="0" dirty="0" err="1">
                <a:solidFill>
                  <a:srgbClr val="333333"/>
                </a:solidFill>
                <a:effectLst/>
                <a:latin typeface="inherit"/>
                <a:ea typeface="宋体" panose="02010600030101010101" pitchFamily="2" charset="-122"/>
                <a:cs typeface="宋体" panose="02010600030101010101" pitchFamily="2" charset="-122"/>
              </a:rPr>
              <a:t>Interdiscip</a:t>
            </a:r>
            <a:r>
              <a:rPr lang="en-US" altLang="zh-CN" sz="1000" i="1" kern="0" dirty="0">
                <a:solidFill>
                  <a:srgbClr val="333333"/>
                </a:solidFill>
                <a:effectLst/>
                <a:latin typeface="inherit"/>
                <a:ea typeface="宋体" panose="02010600030101010101" pitchFamily="2" charset="-122"/>
                <a:cs typeface="宋体" panose="02010600030101010101" pitchFamily="2" charset="-122"/>
              </a:rPr>
              <a:t>. Rev. </a:t>
            </a:r>
            <a:r>
              <a:rPr lang="en-US" altLang="zh-CN" sz="1000" i="1" kern="0" dirty="0" err="1">
                <a:solidFill>
                  <a:srgbClr val="333333"/>
                </a:solidFill>
                <a:effectLst/>
                <a:latin typeface="inherit"/>
                <a:ea typeface="宋体" panose="02010600030101010101" pitchFamily="2" charset="-122"/>
                <a:cs typeface="宋体" panose="02010600030101010101" pitchFamily="2" charset="-122"/>
              </a:rPr>
              <a:t>Clim</a:t>
            </a:r>
            <a:r>
              <a:rPr lang="en-US" altLang="zh-CN" sz="1000" i="1" kern="0" dirty="0">
                <a:solidFill>
                  <a:srgbClr val="333333"/>
                </a:solidFill>
                <a:effectLst/>
                <a:latin typeface="inherit"/>
                <a:ea typeface="宋体" panose="02010600030101010101" pitchFamily="2" charset="-122"/>
                <a:cs typeface="宋体" panose="02010600030101010101" pitchFamily="2" charset="-122"/>
              </a:rPr>
              <a:t>. Change</a:t>
            </a:r>
            <a:r>
              <a:rPr lang="en-US" altLang="zh-CN" sz="1000" kern="0" dirty="0">
                <a:solidFill>
                  <a:srgbClr val="333333"/>
                </a:solidFill>
                <a:effectLst/>
                <a:latin typeface="inherit"/>
                <a:ea typeface="宋体" panose="02010600030101010101" pitchFamily="2" charset="-122"/>
                <a:cs typeface="宋体" panose="02010600030101010101" pitchFamily="2" charset="-122"/>
              </a:rPr>
              <a:t> </a:t>
            </a:r>
            <a:r>
              <a:rPr lang="en-US" altLang="zh-CN" sz="1000" b="1" kern="0" dirty="0">
                <a:solidFill>
                  <a:srgbClr val="333333"/>
                </a:solidFill>
                <a:effectLst/>
                <a:latin typeface="inherit"/>
                <a:ea typeface="宋体" panose="02010600030101010101" pitchFamily="2" charset="-122"/>
                <a:cs typeface="宋体" panose="02010600030101010101" pitchFamily="2" charset="-122"/>
              </a:rPr>
              <a:t>5</a:t>
            </a:r>
            <a:r>
              <a:rPr lang="en-US" altLang="zh-CN" sz="1000" kern="0" dirty="0">
                <a:solidFill>
                  <a:srgbClr val="333333"/>
                </a:solidFill>
                <a:effectLst/>
                <a:latin typeface="inherit"/>
                <a:ea typeface="宋体" panose="02010600030101010101" pitchFamily="2" charset="-122"/>
                <a:cs typeface="宋体" panose="02010600030101010101" pitchFamily="2" charset="-122"/>
              </a:rPr>
              <a:t>, 317–335 (2014).</a:t>
            </a:r>
            <a:endParaRPr lang="zh-CN" altLang="zh-CN" sz="1000" kern="100" dirty="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1000" kern="0" dirty="0">
                <a:solidFill>
                  <a:srgbClr val="333333"/>
                </a:solidFill>
                <a:effectLst/>
                <a:latin typeface="inherit"/>
                <a:ea typeface="宋体" panose="02010600030101010101" pitchFamily="2" charset="-122"/>
                <a:cs typeface="宋体" panose="02010600030101010101" pitchFamily="2" charset="-122"/>
              </a:rPr>
              <a:t>4</a:t>
            </a:r>
            <a:r>
              <a:rPr lang="zh-CN" altLang="zh-CN" sz="1000" kern="0" dirty="0">
                <a:solidFill>
                  <a:srgbClr val="333333"/>
                </a:solidFill>
                <a:effectLst/>
                <a:latin typeface="inherit"/>
                <a:ea typeface="宋体" panose="02010600030101010101" pitchFamily="2" charset="-122"/>
                <a:cs typeface="宋体" panose="02010600030101010101" pitchFamily="2" charset="-122"/>
              </a:rPr>
              <a:t>、</a:t>
            </a:r>
            <a:r>
              <a:rPr lang="en-US" altLang="zh-CN" sz="1000" kern="0" dirty="0">
                <a:solidFill>
                  <a:srgbClr val="333333"/>
                </a:solidFill>
                <a:effectLst/>
                <a:latin typeface="inherit"/>
                <a:ea typeface="宋体" panose="02010600030101010101" pitchFamily="2" charset="-122"/>
                <a:cs typeface="宋体" panose="02010600030101010101" pitchFamily="2" charset="-122"/>
              </a:rPr>
              <a:t>J. J. Williams, T. Newbold, Local climatic changes affect biodiversity responses to land use: A review. </a:t>
            </a:r>
            <a:r>
              <a:rPr lang="en-US" altLang="zh-CN" sz="1000" i="1" kern="0" dirty="0">
                <a:solidFill>
                  <a:srgbClr val="333333"/>
                </a:solidFill>
                <a:effectLst/>
                <a:latin typeface="inherit"/>
                <a:ea typeface="宋体" panose="02010600030101010101" pitchFamily="2" charset="-122"/>
                <a:cs typeface="宋体" panose="02010600030101010101" pitchFamily="2" charset="-122"/>
              </a:rPr>
              <a:t>Divers. </a:t>
            </a:r>
            <a:r>
              <a:rPr lang="en-US" altLang="zh-CN" sz="1000" i="1" kern="0" dirty="0" err="1">
                <a:solidFill>
                  <a:srgbClr val="333333"/>
                </a:solidFill>
                <a:effectLst/>
                <a:latin typeface="inherit"/>
                <a:ea typeface="宋体" panose="02010600030101010101" pitchFamily="2" charset="-122"/>
                <a:cs typeface="宋体" panose="02010600030101010101" pitchFamily="2" charset="-122"/>
              </a:rPr>
              <a:t>Distrib</a:t>
            </a:r>
            <a:r>
              <a:rPr lang="en-US" altLang="zh-CN" sz="1000" i="1" kern="0" dirty="0">
                <a:solidFill>
                  <a:srgbClr val="333333"/>
                </a:solidFill>
                <a:effectLst/>
                <a:latin typeface="inherit"/>
                <a:ea typeface="宋体" panose="02010600030101010101" pitchFamily="2" charset="-122"/>
                <a:cs typeface="宋体" panose="02010600030101010101" pitchFamily="2" charset="-122"/>
              </a:rPr>
              <a:t>.</a:t>
            </a:r>
            <a:r>
              <a:rPr lang="en-US" altLang="zh-CN" sz="1000" kern="0" dirty="0">
                <a:solidFill>
                  <a:srgbClr val="333333"/>
                </a:solidFill>
                <a:effectLst/>
                <a:latin typeface="inherit"/>
                <a:ea typeface="宋体" panose="02010600030101010101" pitchFamily="2" charset="-122"/>
                <a:cs typeface="宋体" panose="02010600030101010101" pitchFamily="2" charset="-122"/>
              </a:rPr>
              <a:t> </a:t>
            </a:r>
            <a:r>
              <a:rPr lang="en-US" altLang="zh-CN" sz="1000" b="1" kern="0" dirty="0">
                <a:solidFill>
                  <a:srgbClr val="333333"/>
                </a:solidFill>
                <a:effectLst/>
                <a:latin typeface="inherit"/>
                <a:ea typeface="宋体" panose="02010600030101010101" pitchFamily="2" charset="-122"/>
                <a:cs typeface="宋体" panose="02010600030101010101" pitchFamily="2" charset="-122"/>
              </a:rPr>
              <a:t>26</a:t>
            </a:r>
            <a:r>
              <a:rPr lang="en-US" altLang="zh-CN" sz="1000" kern="0" dirty="0">
                <a:solidFill>
                  <a:srgbClr val="333333"/>
                </a:solidFill>
                <a:effectLst/>
                <a:latin typeface="inherit"/>
                <a:ea typeface="宋体" panose="02010600030101010101" pitchFamily="2" charset="-122"/>
                <a:cs typeface="宋体" panose="02010600030101010101" pitchFamily="2" charset="-122"/>
              </a:rPr>
              <a:t>, 76–92 (2020).</a:t>
            </a:r>
            <a:r>
              <a:rPr lang="en-US" altLang="zh-CN" sz="1000" b="1" kern="0" dirty="0">
                <a:solidFill>
                  <a:srgbClr val="FFFFFF"/>
                </a:solidFill>
                <a:effectLst/>
                <a:latin typeface="var(--font-family-sans-serif)"/>
                <a:ea typeface="宋体" panose="02010600030101010101" pitchFamily="2" charset="-122"/>
                <a:cs typeface="宋体" panose="02010600030101010101" pitchFamily="2" charset="-122"/>
              </a:rPr>
              <a:t>5</a:t>
            </a:r>
            <a:endParaRPr lang="zh-CN" altLang="zh-CN" sz="1000" kern="100" dirty="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1000" kern="0" dirty="0">
                <a:solidFill>
                  <a:srgbClr val="333333"/>
                </a:solidFill>
                <a:effectLst/>
                <a:latin typeface="inherit"/>
                <a:ea typeface="宋体" panose="02010600030101010101" pitchFamily="2" charset="-122"/>
                <a:cs typeface="宋体" panose="02010600030101010101" pitchFamily="2" charset="-122"/>
              </a:rPr>
              <a:t>5</a:t>
            </a:r>
            <a:r>
              <a:rPr lang="zh-CN" altLang="zh-CN" sz="1000" kern="0" dirty="0">
                <a:solidFill>
                  <a:srgbClr val="333333"/>
                </a:solidFill>
                <a:effectLst/>
                <a:latin typeface="inherit"/>
                <a:ea typeface="宋体" panose="02010600030101010101" pitchFamily="2" charset="-122"/>
                <a:cs typeface="宋体" panose="02010600030101010101" pitchFamily="2" charset="-122"/>
              </a:rPr>
              <a:t>、</a:t>
            </a:r>
            <a:r>
              <a:rPr lang="en-US" altLang="zh-CN" sz="1000" kern="0" dirty="0">
                <a:solidFill>
                  <a:srgbClr val="333333"/>
                </a:solidFill>
                <a:effectLst/>
                <a:latin typeface="inherit"/>
                <a:ea typeface="宋体" panose="02010600030101010101" pitchFamily="2" charset="-122"/>
                <a:cs typeface="宋体" panose="02010600030101010101" pitchFamily="2" charset="-122"/>
              </a:rPr>
              <a:t>R. A. Senior, J. K. Hill, P. González Del </a:t>
            </a:r>
            <a:r>
              <a:rPr lang="en-US" altLang="zh-CN" sz="1000" kern="0" dirty="0" err="1">
                <a:solidFill>
                  <a:srgbClr val="333333"/>
                </a:solidFill>
                <a:effectLst/>
                <a:latin typeface="inherit"/>
                <a:ea typeface="宋体" panose="02010600030101010101" pitchFamily="2" charset="-122"/>
                <a:cs typeface="宋体" panose="02010600030101010101" pitchFamily="2" charset="-122"/>
              </a:rPr>
              <a:t>Pliego</a:t>
            </a:r>
            <a:r>
              <a:rPr lang="en-US" altLang="zh-CN" sz="1000" kern="0" dirty="0">
                <a:solidFill>
                  <a:srgbClr val="333333"/>
                </a:solidFill>
                <a:effectLst/>
                <a:latin typeface="inherit"/>
                <a:ea typeface="宋体" panose="02010600030101010101" pitchFamily="2" charset="-122"/>
                <a:cs typeface="宋体" panose="02010600030101010101" pitchFamily="2" charset="-122"/>
              </a:rPr>
              <a:t>, L. K. Goode, D. P. Edwards, A pantropical analysis of the impacts of forest degradation and conversion on local temperature. </a:t>
            </a:r>
            <a:r>
              <a:rPr lang="en-US" altLang="zh-CN" sz="1000" i="1" kern="0" dirty="0">
                <a:solidFill>
                  <a:srgbClr val="333333"/>
                </a:solidFill>
                <a:effectLst/>
                <a:latin typeface="inherit"/>
                <a:ea typeface="宋体" panose="02010600030101010101" pitchFamily="2" charset="-122"/>
                <a:cs typeface="宋体" panose="02010600030101010101" pitchFamily="2" charset="-122"/>
              </a:rPr>
              <a:t>Ecol. </a:t>
            </a:r>
            <a:r>
              <a:rPr lang="en-US" altLang="zh-CN" sz="1000" i="1" kern="0" dirty="0" err="1">
                <a:solidFill>
                  <a:srgbClr val="333333"/>
                </a:solidFill>
                <a:effectLst/>
                <a:latin typeface="inherit"/>
                <a:ea typeface="宋体" panose="02010600030101010101" pitchFamily="2" charset="-122"/>
                <a:cs typeface="宋体" panose="02010600030101010101" pitchFamily="2" charset="-122"/>
              </a:rPr>
              <a:t>Evol</a:t>
            </a:r>
            <a:r>
              <a:rPr lang="en-US" altLang="zh-CN" sz="1000" i="1" kern="0" dirty="0">
                <a:solidFill>
                  <a:srgbClr val="333333"/>
                </a:solidFill>
                <a:effectLst/>
                <a:latin typeface="inherit"/>
                <a:ea typeface="宋体" panose="02010600030101010101" pitchFamily="2" charset="-122"/>
                <a:cs typeface="宋体" panose="02010600030101010101" pitchFamily="2" charset="-122"/>
              </a:rPr>
              <a:t>.</a:t>
            </a:r>
            <a:r>
              <a:rPr lang="en-US" altLang="zh-CN" sz="1000" kern="0" dirty="0">
                <a:solidFill>
                  <a:srgbClr val="333333"/>
                </a:solidFill>
                <a:effectLst/>
                <a:latin typeface="inherit"/>
                <a:ea typeface="宋体" panose="02010600030101010101" pitchFamily="2" charset="-122"/>
                <a:cs typeface="宋体" panose="02010600030101010101" pitchFamily="2" charset="-122"/>
              </a:rPr>
              <a:t> </a:t>
            </a:r>
            <a:r>
              <a:rPr lang="en-US" altLang="zh-CN" sz="1000" b="1" kern="0" dirty="0">
                <a:solidFill>
                  <a:srgbClr val="333333"/>
                </a:solidFill>
                <a:effectLst/>
                <a:latin typeface="inherit"/>
                <a:ea typeface="宋体" panose="02010600030101010101" pitchFamily="2" charset="-122"/>
                <a:cs typeface="宋体" panose="02010600030101010101" pitchFamily="2" charset="-122"/>
              </a:rPr>
              <a:t>7</a:t>
            </a:r>
            <a:r>
              <a:rPr lang="en-US" altLang="zh-CN" sz="1000" kern="0" dirty="0">
                <a:solidFill>
                  <a:srgbClr val="333333"/>
                </a:solidFill>
                <a:effectLst/>
                <a:latin typeface="inherit"/>
                <a:ea typeface="宋体" panose="02010600030101010101" pitchFamily="2" charset="-122"/>
                <a:cs typeface="宋体" panose="02010600030101010101" pitchFamily="2" charset="-122"/>
              </a:rPr>
              <a:t>, 7897–7908 (2017).</a:t>
            </a:r>
            <a:r>
              <a:rPr lang="en-US" altLang="zh-CN" sz="1000" b="1" kern="0" dirty="0">
                <a:solidFill>
                  <a:srgbClr val="FFFFFF"/>
                </a:solidFill>
                <a:effectLst/>
                <a:latin typeface="var(--font-family-sans-serif)"/>
                <a:ea typeface="宋体" panose="02010600030101010101" pitchFamily="2" charset="-122"/>
                <a:cs typeface="宋体" panose="02010600030101010101" pitchFamily="2" charset="-122"/>
              </a:rPr>
              <a:t>6</a:t>
            </a:r>
            <a:endParaRPr lang="zh-CN" altLang="zh-CN" sz="1000" kern="100" dirty="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1000" kern="0" dirty="0">
                <a:solidFill>
                  <a:srgbClr val="333333"/>
                </a:solidFill>
                <a:effectLst/>
                <a:latin typeface="inherit"/>
                <a:ea typeface="宋体" panose="02010600030101010101" pitchFamily="2" charset="-122"/>
                <a:cs typeface="宋体" panose="02010600030101010101" pitchFamily="2" charset="-122"/>
              </a:rPr>
              <a:t>6</a:t>
            </a:r>
            <a:r>
              <a:rPr lang="zh-CN" altLang="zh-CN" sz="1000" kern="0" dirty="0">
                <a:solidFill>
                  <a:srgbClr val="333333"/>
                </a:solidFill>
                <a:effectLst/>
                <a:latin typeface="inherit"/>
                <a:ea typeface="宋体" panose="02010600030101010101" pitchFamily="2" charset="-122"/>
                <a:cs typeface="宋体" panose="02010600030101010101" pitchFamily="2" charset="-122"/>
              </a:rPr>
              <a:t>、</a:t>
            </a:r>
            <a:r>
              <a:rPr lang="en-US" altLang="zh-CN" sz="1000" kern="0" dirty="0">
                <a:solidFill>
                  <a:srgbClr val="333333"/>
                </a:solidFill>
                <a:effectLst/>
                <a:latin typeface="inherit"/>
                <a:ea typeface="宋体" panose="02010600030101010101" pitchFamily="2" charset="-122"/>
                <a:cs typeface="宋体" panose="02010600030101010101" pitchFamily="2" charset="-122"/>
              </a:rPr>
              <a:t>D. R. Garrett, F. Pelletier, D. </a:t>
            </a:r>
            <a:r>
              <a:rPr lang="en-US" altLang="zh-CN" sz="1000" kern="0" dirty="0" err="1">
                <a:solidFill>
                  <a:srgbClr val="333333"/>
                </a:solidFill>
                <a:effectLst/>
                <a:latin typeface="inherit"/>
                <a:ea typeface="宋体" panose="02010600030101010101" pitchFamily="2" charset="-122"/>
                <a:cs typeface="宋体" panose="02010600030101010101" pitchFamily="2" charset="-122"/>
              </a:rPr>
              <a:t>Garant</a:t>
            </a:r>
            <a:r>
              <a:rPr lang="en-US" altLang="zh-CN" sz="1000" kern="0" dirty="0">
                <a:solidFill>
                  <a:srgbClr val="333333"/>
                </a:solidFill>
                <a:effectLst/>
                <a:latin typeface="inherit"/>
                <a:ea typeface="宋体" panose="02010600030101010101" pitchFamily="2" charset="-122"/>
                <a:cs typeface="宋体" panose="02010600030101010101" pitchFamily="2" charset="-122"/>
              </a:rPr>
              <a:t>, M. </a:t>
            </a:r>
            <a:r>
              <a:rPr lang="en-US" altLang="zh-CN" sz="1000" kern="0" dirty="0" err="1">
                <a:solidFill>
                  <a:srgbClr val="333333"/>
                </a:solidFill>
                <a:effectLst/>
                <a:latin typeface="inherit"/>
                <a:ea typeface="宋体" panose="02010600030101010101" pitchFamily="2" charset="-122"/>
                <a:cs typeface="宋体" panose="02010600030101010101" pitchFamily="2" charset="-122"/>
              </a:rPr>
              <a:t>Bélisle</a:t>
            </a:r>
            <a:r>
              <a:rPr lang="en-US" altLang="zh-CN" sz="1000" kern="0" dirty="0">
                <a:solidFill>
                  <a:srgbClr val="333333"/>
                </a:solidFill>
                <a:effectLst/>
                <a:latin typeface="inherit"/>
                <a:ea typeface="宋体" panose="02010600030101010101" pitchFamily="2" charset="-122"/>
                <a:cs typeface="宋体" panose="02010600030101010101" pitchFamily="2" charset="-122"/>
              </a:rPr>
              <a:t>, Combined influence of food availability and agricultural intensification on a declining aerial insectivore. </a:t>
            </a:r>
            <a:r>
              <a:rPr lang="en-US" altLang="zh-CN" sz="1000" i="1" kern="0" dirty="0">
                <a:solidFill>
                  <a:srgbClr val="333333"/>
                </a:solidFill>
                <a:effectLst/>
                <a:latin typeface="inherit"/>
                <a:ea typeface="宋体" panose="02010600030101010101" pitchFamily="2" charset="-122"/>
                <a:cs typeface="宋体" panose="02010600030101010101" pitchFamily="2" charset="-122"/>
              </a:rPr>
              <a:t>Ecol. </a:t>
            </a:r>
            <a:r>
              <a:rPr lang="en-US" altLang="zh-CN" sz="1000" i="1" kern="0" dirty="0" err="1">
                <a:solidFill>
                  <a:srgbClr val="333333"/>
                </a:solidFill>
                <a:effectLst/>
                <a:latin typeface="inherit"/>
                <a:ea typeface="宋体" panose="02010600030101010101" pitchFamily="2" charset="-122"/>
                <a:cs typeface="宋体" panose="02010600030101010101" pitchFamily="2" charset="-122"/>
              </a:rPr>
              <a:t>Monogr</a:t>
            </a:r>
            <a:r>
              <a:rPr lang="en-US" altLang="zh-CN" sz="1000" i="1" kern="0" dirty="0">
                <a:solidFill>
                  <a:srgbClr val="333333"/>
                </a:solidFill>
                <a:effectLst/>
                <a:latin typeface="inherit"/>
                <a:ea typeface="宋体" panose="02010600030101010101" pitchFamily="2" charset="-122"/>
                <a:cs typeface="宋体" panose="02010600030101010101" pitchFamily="2" charset="-122"/>
              </a:rPr>
              <a:t>.</a:t>
            </a:r>
            <a:r>
              <a:rPr lang="en-US" altLang="zh-CN" sz="1000" kern="0" dirty="0">
                <a:solidFill>
                  <a:srgbClr val="333333"/>
                </a:solidFill>
                <a:effectLst/>
                <a:latin typeface="inherit"/>
                <a:ea typeface="宋体" panose="02010600030101010101" pitchFamily="2" charset="-122"/>
                <a:cs typeface="宋体" panose="02010600030101010101" pitchFamily="2" charset="-122"/>
              </a:rPr>
              <a:t> </a:t>
            </a:r>
            <a:r>
              <a:rPr lang="en-US" altLang="zh-CN" sz="1000" b="1" kern="0" dirty="0">
                <a:solidFill>
                  <a:srgbClr val="333333"/>
                </a:solidFill>
                <a:effectLst/>
                <a:latin typeface="inherit"/>
                <a:ea typeface="宋体" panose="02010600030101010101" pitchFamily="2" charset="-122"/>
                <a:cs typeface="宋体" panose="02010600030101010101" pitchFamily="2" charset="-122"/>
              </a:rPr>
              <a:t>92</a:t>
            </a:r>
            <a:r>
              <a:rPr lang="en-US" altLang="zh-CN" sz="1000" kern="0" dirty="0">
                <a:solidFill>
                  <a:srgbClr val="333333"/>
                </a:solidFill>
                <a:effectLst/>
                <a:latin typeface="inherit"/>
                <a:ea typeface="宋体" panose="02010600030101010101" pitchFamily="2" charset="-122"/>
                <a:cs typeface="宋体" panose="02010600030101010101" pitchFamily="2" charset="-122"/>
              </a:rPr>
              <a:t>, e1518 (2022).</a:t>
            </a:r>
            <a:r>
              <a:rPr lang="en-US" altLang="zh-CN" sz="1000" b="1" kern="0" dirty="0">
                <a:solidFill>
                  <a:srgbClr val="FFFFFF"/>
                </a:solidFill>
                <a:effectLst/>
                <a:latin typeface="var(--font-family-sans-serif)"/>
                <a:ea typeface="宋体" panose="02010600030101010101" pitchFamily="2" charset="-122"/>
                <a:cs typeface="宋体" panose="02010600030101010101" pitchFamily="2" charset="-122"/>
              </a:rPr>
              <a:t>7</a:t>
            </a:r>
            <a:endParaRPr lang="zh-CN" altLang="zh-CN" sz="1000" kern="100" dirty="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1000" kern="0" dirty="0">
                <a:solidFill>
                  <a:srgbClr val="333333"/>
                </a:solidFill>
                <a:effectLst/>
                <a:latin typeface="inherit"/>
                <a:ea typeface="宋体" panose="02010600030101010101" pitchFamily="2" charset="-122"/>
                <a:cs typeface="宋体" panose="02010600030101010101" pitchFamily="2" charset="-122"/>
              </a:rPr>
              <a:t>7</a:t>
            </a:r>
            <a:r>
              <a:rPr lang="zh-CN" altLang="zh-CN" sz="1000" kern="0" dirty="0">
                <a:solidFill>
                  <a:srgbClr val="333333"/>
                </a:solidFill>
                <a:effectLst/>
                <a:latin typeface="inherit"/>
                <a:ea typeface="宋体" panose="02010600030101010101" pitchFamily="2" charset="-122"/>
                <a:cs typeface="宋体" panose="02010600030101010101" pitchFamily="2" charset="-122"/>
              </a:rPr>
              <a:t>、</a:t>
            </a:r>
            <a:r>
              <a:rPr lang="en-US" altLang="zh-CN" sz="1000" kern="0" dirty="0">
                <a:solidFill>
                  <a:srgbClr val="333333"/>
                </a:solidFill>
                <a:effectLst/>
                <a:latin typeface="inherit"/>
                <a:ea typeface="宋体" panose="02010600030101010101" pitchFamily="2" charset="-122"/>
                <a:cs typeface="宋体" panose="02010600030101010101" pitchFamily="2" charset="-122"/>
              </a:rPr>
              <a:t>C. </a:t>
            </a:r>
            <a:r>
              <a:rPr lang="en-US" altLang="zh-CN" sz="1000" kern="0" dirty="0" err="1">
                <a:solidFill>
                  <a:srgbClr val="333333"/>
                </a:solidFill>
                <a:effectLst/>
                <a:latin typeface="inherit"/>
                <a:ea typeface="宋体" panose="02010600030101010101" pitchFamily="2" charset="-122"/>
                <a:cs typeface="宋体" panose="02010600030101010101" pitchFamily="2" charset="-122"/>
              </a:rPr>
              <a:t>Kremen</a:t>
            </a:r>
            <a:r>
              <a:rPr lang="en-US" altLang="zh-CN" sz="1000" kern="0" dirty="0">
                <a:solidFill>
                  <a:srgbClr val="333333"/>
                </a:solidFill>
                <a:effectLst/>
                <a:latin typeface="inherit"/>
                <a:ea typeface="宋体" panose="02010600030101010101" pitchFamily="2" charset="-122"/>
                <a:cs typeface="宋体" panose="02010600030101010101" pitchFamily="2" charset="-122"/>
              </a:rPr>
              <a:t>, A. M. </a:t>
            </a:r>
            <a:r>
              <a:rPr lang="en-US" altLang="zh-CN" sz="1000" kern="0" dirty="0" err="1">
                <a:solidFill>
                  <a:srgbClr val="333333"/>
                </a:solidFill>
                <a:effectLst/>
                <a:latin typeface="inherit"/>
                <a:ea typeface="宋体" panose="02010600030101010101" pitchFamily="2" charset="-122"/>
                <a:cs typeface="宋体" panose="02010600030101010101" pitchFamily="2" charset="-122"/>
              </a:rPr>
              <a:t>Merenlender</a:t>
            </a:r>
            <a:r>
              <a:rPr lang="en-US" altLang="zh-CN" sz="1000" kern="0" dirty="0">
                <a:solidFill>
                  <a:srgbClr val="333333"/>
                </a:solidFill>
                <a:effectLst/>
                <a:latin typeface="inherit"/>
                <a:ea typeface="宋体" panose="02010600030101010101" pitchFamily="2" charset="-122"/>
                <a:cs typeface="宋体" panose="02010600030101010101" pitchFamily="2" charset="-122"/>
              </a:rPr>
              <a:t>, Landscapes that work for biodiversity and people. </a:t>
            </a:r>
            <a:r>
              <a:rPr lang="en-US" altLang="zh-CN" sz="1000" i="1" kern="0" dirty="0">
                <a:solidFill>
                  <a:srgbClr val="333333"/>
                </a:solidFill>
                <a:effectLst/>
                <a:latin typeface="inherit"/>
                <a:ea typeface="宋体" panose="02010600030101010101" pitchFamily="2" charset="-122"/>
                <a:cs typeface="宋体" panose="02010600030101010101" pitchFamily="2" charset="-122"/>
              </a:rPr>
              <a:t>Science</a:t>
            </a:r>
            <a:r>
              <a:rPr lang="en-US" altLang="zh-CN" sz="1000" kern="0" dirty="0">
                <a:solidFill>
                  <a:srgbClr val="333333"/>
                </a:solidFill>
                <a:effectLst/>
                <a:latin typeface="inherit"/>
                <a:ea typeface="宋体" panose="02010600030101010101" pitchFamily="2" charset="-122"/>
                <a:cs typeface="宋体" panose="02010600030101010101" pitchFamily="2" charset="-122"/>
              </a:rPr>
              <a:t> </a:t>
            </a:r>
            <a:r>
              <a:rPr lang="en-US" altLang="zh-CN" sz="1000" b="1" kern="0" dirty="0">
                <a:solidFill>
                  <a:srgbClr val="333333"/>
                </a:solidFill>
                <a:effectLst/>
                <a:latin typeface="inherit"/>
                <a:ea typeface="宋体" panose="02010600030101010101" pitchFamily="2" charset="-122"/>
                <a:cs typeface="宋体" panose="02010600030101010101" pitchFamily="2" charset="-122"/>
              </a:rPr>
              <a:t>362</a:t>
            </a:r>
            <a:r>
              <a:rPr lang="en-US" altLang="zh-CN" sz="1000" kern="0" dirty="0">
                <a:solidFill>
                  <a:srgbClr val="333333"/>
                </a:solidFill>
                <a:effectLst/>
                <a:latin typeface="inherit"/>
                <a:ea typeface="宋体" panose="02010600030101010101" pitchFamily="2" charset="-122"/>
                <a:cs typeface="宋体" panose="02010600030101010101" pitchFamily="2" charset="-122"/>
              </a:rPr>
              <a:t>, eaau6020 (2018).</a:t>
            </a:r>
            <a:endParaRPr lang="zh-CN" altLang="zh-CN" sz="1000" kern="100" dirty="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1000" kern="0" dirty="0">
                <a:solidFill>
                  <a:srgbClr val="333333"/>
                </a:solidFill>
                <a:effectLst/>
                <a:latin typeface="inherit"/>
                <a:ea typeface="宋体" panose="02010600030101010101" pitchFamily="2" charset="-122"/>
                <a:cs typeface="宋体" panose="02010600030101010101" pitchFamily="2" charset="-122"/>
              </a:rPr>
              <a:t>8</a:t>
            </a:r>
            <a:r>
              <a:rPr lang="zh-CN" altLang="zh-CN" sz="1000" kern="0" dirty="0">
                <a:solidFill>
                  <a:srgbClr val="333333"/>
                </a:solidFill>
                <a:effectLst/>
                <a:latin typeface="inherit"/>
                <a:ea typeface="宋体" panose="02010600030101010101" pitchFamily="2" charset="-122"/>
                <a:cs typeface="宋体" panose="02010600030101010101" pitchFamily="2" charset="-122"/>
              </a:rPr>
              <a:t>、</a:t>
            </a:r>
            <a:r>
              <a:rPr lang="en-US" altLang="zh-CN" sz="1000" kern="0" dirty="0">
                <a:solidFill>
                  <a:srgbClr val="333333"/>
                </a:solidFill>
                <a:effectLst/>
                <a:latin typeface="inherit"/>
                <a:ea typeface="宋体" panose="02010600030101010101" pitchFamily="2" charset="-122"/>
                <a:cs typeface="宋体" panose="02010600030101010101" pitchFamily="2" charset="-122"/>
              </a:rPr>
              <a:t>J. C. Wingfield, J. H. Pérez, J. S. Krause, K. R. Word, P. L. González-Gómez, S. </a:t>
            </a:r>
            <a:r>
              <a:rPr lang="en-US" altLang="zh-CN" sz="1000" kern="0" dirty="0" err="1">
                <a:solidFill>
                  <a:srgbClr val="333333"/>
                </a:solidFill>
                <a:effectLst/>
                <a:latin typeface="inherit"/>
                <a:ea typeface="宋体" panose="02010600030101010101" pitchFamily="2" charset="-122"/>
                <a:cs typeface="宋体" panose="02010600030101010101" pitchFamily="2" charset="-122"/>
              </a:rPr>
              <a:t>Lisovski</a:t>
            </a:r>
            <a:r>
              <a:rPr lang="en-US" altLang="zh-CN" sz="1000" kern="0" dirty="0">
                <a:solidFill>
                  <a:srgbClr val="333333"/>
                </a:solidFill>
                <a:effectLst/>
                <a:latin typeface="inherit"/>
                <a:ea typeface="宋体" panose="02010600030101010101" pitchFamily="2" charset="-122"/>
                <a:cs typeface="宋体" panose="02010600030101010101" pitchFamily="2" charset="-122"/>
              </a:rPr>
              <a:t>, H. E. Chmura, How birds cope physiologically and </a:t>
            </a:r>
            <a:r>
              <a:rPr lang="en-US" altLang="zh-CN" sz="1000" kern="0" dirty="0" err="1">
                <a:solidFill>
                  <a:srgbClr val="333333"/>
                </a:solidFill>
                <a:effectLst/>
                <a:latin typeface="inherit"/>
                <a:ea typeface="宋体" panose="02010600030101010101" pitchFamily="2" charset="-122"/>
                <a:cs typeface="宋体" panose="02010600030101010101" pitchFamily="2" charset="-122"/>
              </a:rPr>
              <a:t>behaviourally</a:t>
            </a:r>
            <a:r>
              <a:rPr lang="en-US" altLang="zh-CN" sz="1000" kern="0" dirty="0">
                <a:solidFill>
                  <a:srgbClr val="333333"/>
                </a:solidFill>
                <a:effectLst/>
                <a:latin typeface="inherit"/>
                <a:ea typeface="宋体" panose="02010600030101010101" pitchFamily="2" charset="-122"/>
                <a:cs typeface="宋体" panose="02010600030101010101" pitchFamily="2" charset="-122"/>
              </a:rPr>
              <a:t> with extreme climatic events. </a:t>
            </a:r>
            <a:r>
              <a:rPr lang="en-US" altLang="zh-CN" sz="1000" i="1" kern="0" dirty="0">
                <a:solidFill>
                  <a:srgbClr val="333333"/>
                </a:solidFill>
                <a:effectLst/>
                <a:latin typeface="inherit"/>
                <a:ea typeface="宋体" panose="02010600030101010101" pitchFamily="2" charset="-122"/>
                <a:cs typeface="宋体" panose="02010600030101010101" pitchFamily="2" charset="-122"/>
              </a:rPr>
              <a:t>Philos. Trans. R. Soc. </a:t>
            </a:r>
            <a:r>
              <a:rPr lang="en-US" altLang="zh-CN" sz="1000" i="1" kern="0" dirty="0" err="1">
                <a:solidFill>
                  <a:srgbClr val="333333"/>
                </a:solidFill>
                <a:effectLst/>
                <a:latin typeface="inherit"/>
                <a:ea typeface="宋体" panose="02010600030101010101" pitchFamily="2" charset="-122"/>
                <a:cs typeface="宋体" panose="02010600030101010101" pitchFamily="2" charset="-122"/>
              </a:rPr>
              <a:t>Lond</a:t>
            </a:r>
            <a:r>
              <a:rPr lang="en-US" altLang="zh-CN" sz="1000" i="1" kern="0" dirty="0">
                <a:solidFill>
                  <a:srgbClr val="333333"/>
                </a:solidFill>
                <a:effectLst/>
                <a:latin typeface="inherit"/>
                <a:ea typeface="宋体" panose="02010600030101010101" pitchFamily="2" charset="-122"/>
                <a:cs typeface="宋体" panose="02010600030101010101" pitchFamily="2" charset="-122"/>
              </a:rPr>
              <a:t>. B Biol. Sci.</a:t>
            </a:r>
            <a:r>
              <a:rPr lang="en-US" altLang="zh-CN" sz="1000" kern="0" dirty="0">
                <a:solidFill>
                  <a:srgbClr val="333333"/>
                </a:solidFill>
                <a:effectLst/>
                <a:latin typeface="inherit"/>
                <a:ea typeface="宋体" panose="02010600030101010101" pitchFamily="2" charset="-122"/>
                <a:cs typeface="宋体" panose="02010600030101010101" pitchFamily="2" charset="-122"/>
              </a:rPr>
              <a:t> </a:t>
            </a:r>
            <a:r>
              <a:rPr lang="en-US" altLang="zh-CN" sz="1000" b="1" kern="0" dirty="0">
                <a:solidFill>
                  <a:srgbClr val="333333"/>
                </a:solidFill>
                <a:effectLst/>
                <a:latin typeface="inherit"/>
                <a:ea typeface="宋体" panose="02010600030101010101" pitchFamily="2" charset="-122"/>
                <a:cs typeface="宋体" panose="02010600030101010101" pitchFamily="2" charset="-122"/>
              </a:rPr>
              <a:t>372</a:t>
            </a:r>
            <a:r>
              <a:rPr lang="en-US" altLang="zh-CN" sz="1000" kern="0" dirty="0">
                <a:solidFill>
                  <a:srgbClr val="333333"/>
                </a:solidFill>
                <a:effectLst/>
                <a:latin typeface="inherit"/>
                <a:ea typeface="宋体" panose="02010600030101010101" pitchFamily="2" charset="-122"/>
                <a:cs typeface="宋体" panose="02010600030101010101" pitchFamily="2" charset="-122"/>
              </a:rPr>
              <a:t>, 20160140 (2017).</a:t>
            </a:r>
            <a:endParaRPr lang="zh-CN" altLang="zh-CN" sz="1000" kern="100" dirty="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1000" kern="0" dirty="0">
                <a:solidFill>
                  <a:srgbClr val="333333"/>
                </a:solidFill>
                <a:effectLst/>
                <a:latin typeface="inherit"/>
                <a:ea typeface="宋体" panose="02010600030101010101" pitchFamily="2" charset="-122"/>
                <a:cs typeface="宋体" panose="02010600030101010101" pitchFamily="2" charset="-122"/>
              </a:rPr>
              <a:t>9</a:t>
            </a:r>
            <a:r>
              <a:rPr lang="zh-CN" altLang="zh-CN" sz="1000" kern="0" dirty="0">
                <a:solidFill>
                  <a:srgbClr val="333333"/>
                </a:solidFill>
                <a:effectLst/>
                <a:latin typeface="inherit"/>
                <a:ea typeface="宋体" panose="02010600030101010101" pitchFamily="2" charset="-122"/>
                <a:cs typeface="宋体" panose="02010600030101010101" pitchFamily="2" charset="-122"/>
              </a:rPr>
              <a:t>、</a:t>
            </a:r>
            <a:r>
              <a:rPr lang="en-US" altLang="zh-CN" sz="1000" kern="0" dirty="0">
                <a:solidFill>
                  <a:srgbClr val="333333"/>
                </a:solidFill>
                <a:effectLst/>
                <a:latin typeface="inherit"/>
                <a:ea typeface="宋体" panose="02010600030101010101" pitchFamily="2" charset="-122"/>
                <a:cs typeface="宋体" panose="02010600030101010101" pitchFamily="2" charset="-122"/>
              </a:rPr>
              <a:t>D. W. Winkler, M. K. Luo, E. </a:t>
            </a:r>
            <a:r>
              <a:rPr lang="en-US" altLang="zh-CN" sz="1000" kern="0" dirty="0" err="1">
                <a:solidFill>
                  <a:srgbClr val="333333"/>
                </a:solidFill>
                <a:effectLst/>
                <a:latin typeface="inherit"/>
                <a:ea typeface="宋体" panose="02010600030101010101" pitchFamily="2" charset="-122"/>
                <a:cs typeface="宋体" panose="02010600030101010101" pitchFamily="2" charset="-122"/>
              </a:rPr>
              <a:t>Rakhimberdiev</a:t>
            </a:r>
            <a:r>
              <a:rPr lang="en-US" altLang="zh-CN" sz="1000" kern="0" dirty="0">
                <a:solidFill>
                  <a:srgbClr val="333333"/>
                </a:solidFill>
                <a:effectLst/>
                <a:latin typeface="inherit"/>
                <a:ea typeface="宋体" panose="02010600030101010101" pitchFamily="2" charset="-122"/>
                <a:cs typeface="宋体" panose="02010600030101010101" pitchFamily="2" charset="-122"/>
              </a:rPr>
              <a:t>, Temperature effects on food supply and chick mortality in tree swallows (</a:t>
            </a:r>
            <a:r>
              <a:rPr lang="en-US" altLang="zh-CN" sz="1000" i="1" kern="0" dirty="0" err="1">
                <a:solidFill>
                  <a:srgbClr val="333333"/>
                </a:solidFill>
                <a:effectLst/>
                <a:latin typeface="inherit"/>
                <a:ea typeface="宋体" panose="02010600030101010101" pitchFamily="2" charset="-122"/>
                <a:cs typeface="宋体" panose="02010600030101010101" pitchFamily="2" charset="-122"/>
              </a:rPr>
              <a:t>Tachycineta</a:t>
            </a:r>
            <a:r>
              <a:rPr lang="en-US" altLang="zh-CN" sz="1000" i="1" kern="0" dirty="0">
                <a:solidFill>
                  <a:srgbClr val="333333"/>
                </a:solidFill>
                <a:effectLst/>
                <a:latin typeface="inherit"/>
                <a:ea typeface="宋体" panose="02010600030101010101" pitchFamily="2" charset="-122"/>
                <a:cs typeface="宋体" panose="02010600030101010101" pitchFamily="2" charset="-122"/>
              </a:rPr>
              <a:t> bicolor</a:t>
            </a:r>
            <a:r>
              <a:rPr lang="en-US" altLang="zh-CN" sz="1000" kern="0" dirty="0">
                <a:solidFill>
                  <a:srgbClr val="333333"/>
                </a:solidFill>
                <a:effectLst/>
                <a:latin typeface="inherit"/>
                <a:ea typeface="宋体" panose="02010600030101010101" pitchFamily="2" charset="-122"/>
                <a:cs typeface="宋体" panose="02010600030101010101" pitchFamily="2" charset="-122"/>
              </a:rPr>
              <a:t>). </a:t>
            </a:r>
            <a:r>
              <a:rPr lang="en-US" altLang="zh-CN" sz="1000" i="1" kern="0" dirty="0" err="1">
                <a:solidFill>
                  <a:srgbClr val="333333"/>
                </a:solidFill>
                <a:effectLst/>
                <a:latin typeface="inherit"/>
                <a:ea typeface="宋体" panose="02010600030101010101" pitchFamily="2" charset="-122"/>
                <a:cs typeface="宋体" panose="02010600030101010101" pitchFamily="2" charset="-122"/>
              </a:rPr>
              <a:t>Oecologia</a:t>
            </a:r>
            <a:r>
              <a:rPr lang="en-US" altLang="zh-CN" sz="1000" kern="0" dirty="0">
                <a:solidFill>
                  <a:srgbClr val="333333"/>
                </a:solidFill>
                <a:effectLst/>
                <a:latin typeface="inherit"/>
                <a:ea typeface="宋体" panose="02010600030101010101" pitchFamily="2" charset="-122"/>
                <a:cs typeface="宋体" panose="02010600030101010101" pitchFamily="2" charset="-122"/>
              </a:rPr>
              <a:t> </a:t>
            </a:r>
            <a:r>
              <a:rPr lang="en-US" altLang="zh-CN" sz="1000" b="1" kern="0" dirty="0">
                <a:solidFill>
                  <a:srgbClr val="333333"/>
                </a:solidFill>
                <a:effectLst/>
                <a:latin typeface="inherit"/>
                <a:ea typeface="宋体" panose="02010600030101010101" pitchFamily="2" charset="-122"/>
                <a:cs typeface="宋体" panose="02010600030101010101" pitchFamily="2" charset="-122"/>
              </a:rPr>
              <a:t>173</a:t>
            </a:r>
            <a:r>
              <a:rPr lang="en-US" altLang="zh-CN" sz="1000" kern="0" dirty="0">
                <a:solidFill>
                  <a:srgbClr val="333333"/>
                </a:solidFill>
                <a:effectLst/>
                <a:latin typeface="inherit"/>
                <a:ea typeface="宋体" panose="02010600030101010101" pitchFamily="2" charset="-122"/>
                <a:cs typeface="宋体" panose="02010600030101010101" pitchFamily="2" charset="-122"/>
              </a:rPr>
              <a:t>, 129–138 (2013).</a:t>
            </a:r>
            <a:endParaRPr lang="zh-CN" altLang="zh-CN" sz="1000" kern="100" dirty="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1000" kern="0" dirty="0">
                <a:solidFill>
                  <a:srgbClr val="333333"/>
                </a:solidFill>
                <a:effectLst/>
                <a:latin typeface="inherit"/>
                <a:ea typeface="宋体" panose="02010600030101010101" pitchFamily="2" charset="-122"/>
                <a:cs typeface="宋体" panose="02010600030101010101" pitchFamily="2" charset="-122"/>
              </a:rPr>
              <a:t>10</a:t>
            </a:r>
            <a:r>
              <a:rPr lang="zh-CN" altLang="zh-CN" sz="1000" kern="0" dirty="0">
                <a:solidFill>
                  <a:srgbClr val="333333"/>
                </a:solidFill>
                <a:effectLst/>
                <a:latin typeface="inherit"/>
                <a:ea typeface="宋体" panose="02010600030101010101" pitchFamily="2" charset="-122"/>
                <a:cs typeface="宋体" panose="02010600030101010101" pitchFamily="2" charset="-122"/>
              </a:rPr>
              <a:t>、</a:t>
            </a:r>
            <a:r>
              <a:rPr lang="en-US" altLang="zh-CN" sz="1000" kern="0" dirty="0">
                <a:solidFill>
                  <a:srgbClr val="333333"/>
                </a:solidFill>
                <a:effectLst/>
                <a:latin typeface="inherit"/>
                <a:ea typeface="宋体" panose="02010600030101010101" pitchFamily="2" charset="-122"/>
                <a:cs typeface="宋体" panose="02010600030101010101" pitchFamily="2" charset="-122"/>
              </a:rPr>
              <a:t>J. R. Shipley, C. W. Twining, C. C. </a:t>
            </a:r>
            <a:r>
              <a:rPr lang="en-US" altLang="zh-CN" sz="1000" kern="0" dirty="0" err="1">
                <a:solidFill>
                  <a:srgbClr val="333333"/>
                </a:solidFill>
                <a:effectLst/>
                <a:latin typeface="inherit"/>
                <a:ea typeface="宋体" panose="02010600030101010101" pitchFamily="2" charset="-122"/>
                <a:cs typeface="宋体" panose="02010600030101010101" pitchFamily="2" charset="-122"/>
              </a:rPr>
              <a:t>Taff</a:t>
            </a:r>
            <a:r>
              <a:rPr lang="en-US" altLang="zh-CN" sz="1000" kern="0" dirty="0">
                <a:solidFill>
                  <a:srgbClr val="333333"/>
                </a:solidFill>
                <a:effectLst/>
                <a:latin typeface="inherit"/>
                <a:ea typeface="宋体" panose="02010600030101010101" pitchFamily="2" charset="-122"/>
                <a:cs typeface="宋体" panose="02010600030101010101" pitchFamily="2" charset="-122"/>
              </a:rPr>
              <a:t>, M. N. </a:t>
            </a:r>
            <a:r>
              <a:rPr lang="en-US" altLang="zh-CN" sz="1000" kern="0" dirty="0" err="1">
                <a:solidFill>
                  <a:srgbClr val="333333"/>
                </a:solidFill>
                <a:effectLst/>
                <a:latin typeface="inherit"/>
                <a:ea typeface="宋体" panose="02010600030101010101" pitchFamily="2" charset="-122"/>
                <a:cs typeface="宋体" panose="02010600030101010101" pitchFamily="2" charset="-122"/>
              </a:rPr>
              <a:t>Vitousek</a:t>
            </a:r>
            <a:r>
              <a:rPr lang="en-US" altLang="zh-CN" sz="1000" kern="0" dirty="0">
                <a:solidFill>
                  <a:srgbClr val="333333"/>
                </a:solidFill>
                <a:effectLst/>
                <a:latin typeface="inherit"/>
                <a:ea typeface="宋体" panose="02010600030101010101" pitchFamily="2" charset="-122"/>
                <a:cs typeface="宋体" panose="02010600030101010101" pitchFamily="2" charset="-122"/>
              </a:rPr>
              <a:t>, A. Flack, D. W. Winkler, Birds advancing lay dates with warming springs face greater risk of chick mortality. </a:t>
            </a:r>
            <a:r>
              <a:rPr lang="en-US" altLang="zh-CN" sz="1000" i="1" kern="0" dirty="0">
                <a:solidFill>
                  <a:srgbClr val="333333"/>
                </a:solidFill>
                <a:effectLst/>
                <a:latin typeface="inherit"/>
                <a:ea typeface="宋体" panose="02010600030101010101" pitchFamily="2" charset="-122"/>
                <a:cs typeface="宋体" panose="02010600030101010101" pitchFamily="2" charset="-122"/>
              </a:rPr>
              <a:t>Proc. Natl. Acad. Sci. U.S.A.</a:t>
            </a:r>
            <a:r>
              <a:rPr lang="en-US" altLang="zh-CN" sz="1000" kern="0" dirty="0">
                <a:solidFill>
                  <a:srgbClr val="333333"/>
                </a:solidFill>
                <a:effectLst/>
                <a:latin typeface="inherit"/>
                <a:ea typeface="宋体" panose="02010600030101010101" pitchFamily="2" charset="-122"/>
                <a:cs typeface="宋体" panose="02010600030101010101" pitchFamily="2" charset="-122"/>
              </a:rPr>
              <a:t> </a:t>
            </a:r>
            <a:r>
              <a:rPr lang="en-US" altLang="zh-CN" sz="1000" b="1" kern="0" dirty="0">
                <a:solidFill>
                  <a:srgbClr val="333333"/>
                </a:solidFill>
                <a:effectLst/>
                <a:latin typeface="inherit"/>
                <a:ea typeface="宋体" panose="02010600030101010101" pitchFamily="2" charset="-122"/>
                <a:cs typeface="宋体" panose="02010600030101010101" pitchFamily="2" charset="-122"/>
              </a:rPr>
              <a:t>117</a:t>
            </a:r>
            <a:r>
              <a:rPr lang="en-US" altLang="zh-CN" sz="1000" kern="0" dirty="0">
                <a:solidFill>
                  <a:srgbClr val="333333"/>
                </a:solidFill>
                <a:effectLst/>
                <a:latin typeface="inherit"/>
                <a:ea typeface="宋体" panose="02010600030101010101" pitchFamily="2" charset="-122"/>
                <a:cs typeface="宋体" panose="02010600030101010101" pitchFamily="2" charset="-122"/>
              </a:rPr>
              <a:t>, 25590–25594 (2020).</a:t>
            </a:r>
            <a:endParaRPr lang="zh-CN" altLang="zh-CN" sz="1000" kern="100" dirty="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1000" kern="0" dirty="0">
                <a:solidFill>
                  <a:srgbClr val="333333"/>
                </a:solidFill>
                <a:effectLst/>
                <a:latin typeface="inherit"/>
                <a:ea typeface="宋体" panose="02010600030101010101" pitchFamily="2" charset="-122"/>
                <a:cs typeface="宋体" panose="02010600030101010101" pitchFamily="2" charset="-122"/>
              </a:rPr>
              <a:t>11</a:t>
            </a:r>
            <a:r>
              <a:rPr lang="zh-CN" altLang="zh-CN" sz="1000" kern="0" dirty="0">
                <a:solidFill>
                  <a:srgbClr val="333333"/>
                </a:solidFill>
                <a:effectLst/>
                <a:latin typeface="inherit"/>
                <a:ea typeface="宋体" panose="02010600030101010101" pitchFamily="2" charset="-122"/>
                <a:cs typeface="宋体" panose="02010600030101010101" pitchFamily="2" charset="-122"/>
              </a:rPr>
              <a:t>、</a:t>
            </a:r>
            <a:r>
              <a:rPr lang="en-US" altLang="zh-CN" sz="1000" kern="0" dirty="0">
                <a:solidFill>
                  <a:srgbClr val="333333"/>
                </a:solidFill>
                <a:effectLst/>
                <a:latin typeface="inherit"/>
                <a:ea typeface="宋体" panose="02010600030101010101" pitchFamily="2" charset="-122"/>
                <a:cs typeface="宋体" panose="02010600030101010101" pitchFamily="2" charset="-122"/>
              </a:rPr>
              <a:t>B. Zuckerberg, C. A. </a:t>
            </a:r>
            <a:r>
              <a:rPr lang="en-US" altLang="zh-CN" sz="1000" kern="0" dirty="0" err="1">
                <a:solidFill>
                  <a:srgbClr val="333333"/>
                </a:solidFill>
                <a:effectLst/>
                <a:latin typeface="inherit"/>
                <a:ea typeface="宋体" panose="02010600030101010101" pitchFamily="2" charset="-122"/>
                <a:cs typeface="宋体" panose="02010600030101010101" pitchFamily="2" charset="-122"/>
              </a:rPr>
              <a:t>Ribic</a:t>
            </a:r>
            <a:r>
              <a:rPr lang="en-US" altLang="zh-CN" sz="1000" kern="0" dirty="0">
                <a:solidFill>
                  <a:srgbClr val="333333"/>
                </a:solidFill>
                <a:effectLst/>
                <a:latin typeface="inherit"/>
                <a:ea typeface="宋体" panose="02010600030101010101" pitchFamily="2" charset="-122"/>
                <a:cs typeface="宋体" panose="02010600030101010101" pitchFamily="2" charset="-122"/>
              </a:rPr>
              <a:t>, L. A. McCauley, Effects of temperature and precipitation on grassland bird nesting success as mediated by patch size. </a:t>
            </a:r>
            <a:r>
              <a:rPr lang="en-US" altLang="zh-CN" sz="1000" i="1" kern="0" dirty="0" err="1">
                <a:solidFill>
                  <a:srgbClr val="333333"/>
                </a:solidFill>
                <a:effectLst/>
                <a:latin typeface="inherit"/>
                <a:ea typeface="宋体" panose="02010600030101010101" pitchFamily="2" charset="-122"/>
                <a:cs typeface="宋体" panose="02010600030101010101" pitchFamily="2" charset="-122"/>
              </a:rPr>
              <a:t>Conserv</a:t>
            </a:r>
            <a:r>
              <a:rPr lang="en-US" altLang="zh-CN" sz="1000" i="1" kern="0" dirty="0">
                <a:solidFill>
                  <a:srgbClr val="333333"/>
                </a:solidFill>
                <a:effectLst/>
                <a:latin typeface="inherit"/>
                <a:ea typeface="宋体" panose="02010600030101010101" pitchFamily="2" charset="-122"/>
                <a:cs typeface="宋体" panose="02010600030101010101" pitchFamily="2" charset="-122"/>
              </a:rPr>
              <a:t>. Biol.</a:t>
            </a:r>
            <a:r>
              <a:rPr lang="en-US" altLang="zh-CN" sz="1000" kern="0" dirty="0">
                <a:solidFill>
                  <a:srgbClr val="333333"/>
                </a:solidFill>
                <a:effectLst/>
                <a:latin typeface="inherit"/>
                <a:ea typeface="宋体" panose="02010600030101010101" pitchFamily="2" charset="-122"/>
                <a:cs typeface="宋体" panose="02010600030101010101" pitchFamily="2" charset="-122"/>
              </a:rPr>
              <a:t> </a:t>
            </a:r>
            <a:r>
              <a:rPr lang="en-US" altLang="zh-CN" sz="1000" b="1" kern="0" dirty="0">
                <a:solidFill>
                  <a:srgbClr val="333333"/>
                </a:solidFill>
                <a:effectLst/>
                <a:latin typeface="inherit"/>
                <a:ea typeface="宋体" panose="02010600030101010101" pitchFamily="2" charset="-122"/>
                <a:cs typeface="宋体" panose="02010600030101010101" pitchFamily="2" charset="-122"/>
              </a:rPr>
              <a:t>32</a:t>
            </a:r>
            <a:r>
              <a:rPr lang="en-US" altLang="zh-CN" sz="1000" kern="0" dirty="0">
                <a:solidFill>
                  <a:srgbClr val="333333"/>
                </a:solidFill>
                <a:effectLst/>
                <a:latin typeface="inherit"/>
                <a:ea typeface="宋体" panose="02010600030101010101" pitchFamily="2" charset="-122"/>
                <a:cs typeface="宋体" panose="02010600030101010101" pitchFamily="2" charset="-122"/>
              </a:rPr>
              <a:t>, 872–882 (2018).</a:t>
            </a:r>
            <a:endParaRPr lang="zh-CN" altLang="zh-CN" sz="1000" kern="100" dirty="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1000" kern="0" dirty="0">
                <a:solidFill>
                  <a:srgbClr val="333333"/>
                </a:solidFill>
                <a:effectLst/>
                <a:latin typeface="inherit"/>
                <a:ea typeface="宋体" panose="02010600030101010101" pitchFamily="2" charset="-122"/>
                <a:cs typeface="宋体" panose="02010600030101010101" pitchFamily="2" charset="-122"/>
              </a:rPr>
              <a:t>12</a:t>
            </a:r>
            <a:r>
              <a:rPr lang="zh-CN" altLang="zh-CN" sz="1000" kern="0" dirty="0">
                <a:solidFill>
                  <a:srgbClr val="333333"/>
                </a:solidFill>
                <a:effectLst/>
                <a:latin typeface="inherit"/>
                <a:ea typeface="宋体" panose="02010600030101010101" pitchFamily="2" charset="-122"/>
                <a:cs typeface="宋体" panose="02010600030101010101" pitchFamily="2" charset="-122"/>
              </a:rPr>
              <a:t>、</a:t>
            </a:r>
            <a:r>
              <a:rPr lang="en-US" altLang="zh-CN" sz="1000" kern="0" dirty="0">
                <a:solidFill>
                  <a:srgbClr val="333333"/>
                </a:solidFill>
                <a:effectLst/>
                <a:latin typeface="inherit"/>
                <a:ea typeface="宋体" panose="02010600030101010101" pitchFamily="2" charset="-122"/>
                <a:cs typeface="宋体" panose="02010600030101010101" pitchFamily="2" charset="-122"/>
              </a:rPr>
              <a:t>A. R. </a:t>
            </a:r>
            <a:r>
              <a:rPr lang="en-US" altLang="zh-CN" sz="1000" kern="0" dirty="0" err="1">
                <a:solidFill>
                  <a:srgbClr val="333333"/>
                </a:solidFill>
                <a:effectLst/>
                <a:latin typeface="inherit"/>
                <a:ea typeface="宋体" panose="02010600030101010101" pitchFamily="2" charset="-122"/>
                <a:cs typeface="宋体" panose="02010600030101010101" pitchFamily="2" charset="-122"/>
              </a:rPr>
              <a:t>Bourne</a:t>
            </a:r>
            <a:r>
              <a:rPr lang="en-US" altLang="zh-CN" sz="1000" kern="0" dirty="0">
                <a:solidFill>
                  <a:srgbClr val="333333"/>
                </a:solidFill>
                <a:effectLst/>
                <a:latin typeface="inherit"/>
                <a:ea typeface="宋体" panose="02010600030101010101" pitchFamily="2" charset="-122"/>
                <a:cs typeface="宋体" panose="02010600030101010101" pitchFamily="2" charset="-122"/>
              </a:rPr>
              <a:t>, S. J. Cunningham, C. N. </a:t>
            </a:r>
            <a:r>
              <a:rPr lang="en-US" altLang="zh-CN" sz="1000" kern="0" dirty="0" err="1">
                <a:solidFill>
                  <a:srgbClr val="333333"/>
                </a:solidFill>
                <a:effectLst/>
                <a:latin typeface="inherit"/>
                <a:ea typeface="宋体" panose="02010600030101010101" pitchFamily="2" charset="-122"/>
                <a:cs typeface="宋体" panose="02010600030101010101" pitchFamily="2" charset="-122"/>
              </a:rPr>
              <a:t>Spottiswoode</a:t>
            </a:r>
            <a:r>
              <a:rPr lang="en-US" altLang="zh-CN" sz="1000" kern="0" dirty="0">
                <a:solidFill>
                  <a:srgbClr val="333333"/>
                </a:solidFill>
                <a:effectLst/>
                <a:latin typeface="inherit"/>
                <a:ea typeface="宋体" panose="02010600030101010101" pitchFamily="2" charset="-122"/>
                <a:cs typeface="宋体" panose="02010600030101010101" pitchFamily="2" charset="-122"/>
              </a:rPr>
              <a:t>, A. R. Ridley, High temperatures drive offspring mortality in a cooperatively breeding bird. </a:t>
            </a:r>
            <a:r>
              <a:rPr lang="en-US" altLang="zh-CN" sz="1000" i="1" kern="0" dirty="0">
                <a:solidFill>
                  <a:srgbClr val="333333"/>
                </a:solidFill>
                <a:effectLst/>
                <a:latin typeface="inherit"/>
                <a:ea typeface="宋体" panose="02010600030101010101" pitchFamily="2" charset="-122"/>
                <a:cs typeface="宋体" panose="02010600030101010101" pitchFamily="2" charset="-122"/>
              </a:rPr>
              <a:t>Proc. Biol. Sci.</a:t>
            </a:r>
            <a:r>
              <a:rPr lang="en-US" altLang="zh-CN" sz="1000" kern="0" dirty="0">
                <a:solidFill>
                  <a:srgbClr val="333333"/>
                </a:solidFill>
                <a:effectLst/>
                <a:latin typeface="inherit"/>
                <a:ea typeface="宋体" panose="02010600030101010101" pitchFamily="2" charset="-122"/>
                <a:cs typeface="宋体" panose="02010600030101010101" pitchFamily="2" charset="-122"/>
              </a:rPr>
              <a:t> </a:t>
            </a:r>
            <a:r>
              <a:rPr lang="en-US" altLang="zh-CN" sz="1000" b="1" kern="0" dirty="0">
                <a:solidFill>
                  <a:srgbClr val="333333"/>
                </a:solidFill>
                <a:effectLst/>
                <a:latin typeface="inherit"/>
                <a:ea typeface="宋体" panose="02010600030101010101" pitchFamily="2" charset="-122"/>
                <a:cs typeface="宋体" panose="02010600030101010101" pitchFamily="2" charset="-122"/>
              </a:rPr>
              <a:t>287</a:t>
            </a:r>
            <a:r>
              <a:rPr lang="en-US" altLang="zh-CN" sz="1000" kern="0" dirty="0">
                <a:solidFill>
                  <a:srgbClr val="333333"/>
                </a:solidFill>
                <a:effectLst/>
                <a:latin typeface="inherit"/>
                <a:ea typeface="宋体" panose="02010600030101010101" pitchFamily="2" charset="-122"/>
                <a:cs typeface="宋体" panose="02010600030101010101" pitchFamily="2" charset="-122"/>
              </a:rPr>
              <a:t>, 20201140 (2020).</a:t>
            </a:r>
            <a:endParaRPr lang="zh-CN" altLang="zh-CN" sz="1000" kern="100" dirty="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1000" kern="0" dirty="0">
                <a:solidFill>
                  <a:srgbClr val="333333"/>
                </a:solidFill>
                <a:effectLst/>
                <a:latin typeface="inherit"/>
                <a:ea typeface="宋体" panose="02010600030101010101" pitchFamily="2" charset="-122"/>
                <a:cs typeface="宋体" panose="02010600030101010101" pitchFamily="2" charset="-122"/>
              </a:rPr>
              <a:t>13</a:t>
            </a:r>
            <a:r>
              <a:rPr lang="zh-CN" altLang="zh-CN" sz="1000" kern="0" dirty="0">
                <a:solidFill>
                  <a:srgbClr val="333333"/>
                </a:solidFill>
                <a:effectLst/>
                <a:latin typeface="inherit"/>
                <a:ea typeface="宋体" panose="02010600030101010101" pitchFamily="2" charset="-122"/>
                <a:cs typeface="宋体" panose="02010600030101010101" pitchFamily="2" charset="-122"/>
              </a:rPr>
              <a:t>、</a:t>
            </a:r>
            <a:r>
              <a:rPr lang="en-US" altLang="zh-CN" sz="1000" kern="0" dirty="0">
                <a:solidFill>
                  <a:srgbClr val="333333"/>
                </a:solidFill>
                <a:effectLst/>
                <a:latin typeface="inherit"/>
                <a:ea typeface="宋体" panose="02010600030101010101" pitchFamily="2" charset="-122"/>
                <a:cs typeface="宋体" panose="02010600030101010101" pitchFamily="2" charset="-122"/>
              </a:rPr>
              <a:t>E. A. Riddell, K. J. </a:t>
            </a:r>
            <a:r>
              <a:rPr lang="en-US" altLang="zh-CN" sz="1000" kern="0" dirty="0" err="1">
                <a:solidFill>
                  <a:srgbClr val="333333"/>
                </a:solidFill>
                <a:effectLst/>
                <a:latin typeface="inherit"/>
                <a:ea typeface="宋体" panose="02010600030101010101" pitchFamily="2" charset="-122"/>
                <a:cs typeface="宋体" panose="02010600030101010101" pitchFamily="2" charset="-122"/>
              </a:rPr>
              <a:t>Iknayan</a:t>
            </a:r>
            <a:r>
              <a:rPr lang="en-US" altLang="zh-CN" sz="1000" kern="0" dirty="0">
                <a:solidFill>
                  <a:srgbClr val="333333"/>
                </a:solidFill>
                <a:effectLst/>
                <a:latin typeface="inherit"/>
                <a:ea typeface="宋体" panose="02010600030101010101" pitchFamily="2" charset="-122"/>
                <a:cs typeface="宋体" panose="02010600030101010101" pitchFamily="2" charset="-122"/>
              </a:rPr>
              <a:t>, B. O. Wolf, B. </a:t>
            </a:r>
            <a:r>
              <a:rPr lang="en-US" altLang="zh-CN" sz="1000" kern="0" dirty="0" err="1">
                <a:solidFill>
                  <a:srgbClr val="333333"/>
                </a:solidFill>
                <a:effectLst/>
                <a:latin typeface="inherit"/>
                <a:ea typeface="宋体" panose="02010600030101010101" pitchFamily="2" charset="-122"/>
                <a:cs typeface="宋体" panose="02010600030101010101" pitchFamily="2" charset="-122"/>
              </a:rPr>
              <a:t>Sinervo</a:t>
            </a:r>
            <a:r>
              <a:rPr lang="en-US" altLang="zh-CN" sz="1000" kern="0" dirty="0">
                <a:solidFill>
                  <a:srgbClr val="333333"/>
                </a:solidFill>
                <a:effectLst/>
                <a:latin typeface="inherit"/>
                <a:ea typeface="宋体" panose="02010600030101010101" pitchFamily="2" charset="-122"/>
                <a:cs typeface="宋体" panose="02010600030101010101" pitchFamily="2" charset="-122"/>
              </a:rPr>
              <a:t>, S. R. </a:t>
            </a:r>
            <a:r>
              <a:rPr lang="en-US" altLang="zh-CN" sz="1000" kern="0" dirty="0" err="1">
                <a:solidFill>
                  <a:srgbClr val="333333"/>
                </a:solidFill>
                <a:effectLst/>
                <a:latin typeface="inherit"/>
                <a:ea typeface="宋体" panose="02010600030101010101" pitchFamily="2" charset="-122"/>
                <a:cs typeface="宋体" panose="02010600030101010101" pitchFamily="2" charset="-122"/>
              </a:rPr>
              <a:t>Beissinger</a:t>
            </a:r>
            <a:r>
              <a:rPr lang="en-US" altLang="zh-CN" sz="1000" kern="0" dirty="0">
                <a:solidFill>
                  <a:srgbClr val="333333"/>
                </a:solidFill>
                <a:effectLst/>
                <a:latin typeface="inherit"/>
                <a:ea typeface="宋体" panose="02010600030101010101" pitchFamily="2" charset="-122"/>
                <a:cs typeface="宋体" panose="02010600030101010101" pitchFamily="2" charset="-122"/>
              </a:rPr>
              <a:t>, Cooling requirements fueled the collapse of a desert bird community from climate change. </a:t>
            </a:r>
            <a:r>
              <a:rPr lang="en-US" altLang="zh-CN" sz="1000" i="1" kern="0" dirty="0">
                <a:solidFill>
                  <a:srgbClr val="333333"/>
                </a:solidFill>
                <a:effectLst/>
                <a:latin typeface="inherit"/>
                <a:ea typeface="宋体" panose="02010600030101010101" pitchFamily="2" charset="-122"/>
                <a:cs typeface="宋体" panose="02010600030101010101" pitchFamily="2" charset="-122"/>
              </a:rPr>
              <a:t>Proc. Natl. Acad. Sci. U.S.A.</a:t>
            </a:r>
            <a:r>
              <a:rPr lang="en-US" altLang="zh-CN" sz="1000" kern="0" dirty="0">
                <a:solidFill>
                  <a:srgbClr val="333333"/>
                </a:solidFill>
                <a:effectLst/>
                <a:latin typeface="inherit"/>
                <a:ea typeface="宋体" panose="02010600030101010101" pitchFamily="2" charset="-122"/>
                <a:cs typeface="宋体" panose="02010600030101010101" pitchFamily="2" charset="-122"/>
              </a:rPr>
              <a:t> </a:t>
            </a:r>
            <a:r>
              <a:rPr lang="en-US" altLang="zh-CN" sz="1000" b="1" kern="0" dirty="0">
                <a:solidFill>
                  <a:srgbClr val="333333"/>
                </a:solidFill>
                <a:effectLst/>
                <a:latin typeface="inherit"/>
                <a:ea typeface="宋体" panose="02010600030101010101" pitchFamily="2" charset="-122"/>
                <a:cs typeface="宋体" panose="02010600030101010101" pitchFamily="2" charset="-122"/>
              </a:rPr>
              <a:t>116</a:t>
            </a:r>
            <a:r>
              <a:rPr lang="en-US" altLang="zh-CN" sz="1000" kern="0" dirty="0">
                <a:solidFill>
                  <a:srgbClr val="333333"/>
                </a:solidFill>
                <a:effectLst/>
                <a:latin typeface="inherit"/>
                <a:ea typeface="宋体" panose="02010600030101010101" pitchFamily="2" charset="-122"/>
                <a:cs typeface="宋体" panose="02010600030101010101" pitchFamily="2" charset="-122"/>
              </a:rPr>
              <a:t>, 21609–21615 (2019).</a:t>
            </a:r>
            <a:endParaRPr lang="zh-CN" altLang="zh-CN" sz="1000" kern="100" dirty="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1000" kern="0" dirty="0">
                <a:solidFill>
                  <a:srgbClr val="333333"/>
                </a:solidFill>
                <a:effectLst/>
                <a:latin typeface="inherit"/>
                <a:ea typeface="宋体" panose="02010600030101010101" pitchFamily="2" charset="-122"/>
                <a:cs typeface="宋体" panose="02010600030101010101" pitchFamily="2" charset="-122"/>
              </a:rPr>
              <a:t>14</a:t>
            </a:r>
            <a:r>
              <a:rPr lang="zh-CN" altLang="zh-CN" sz="1000" kern="0" dirty="0">
                <a:solidFill>
                  <a:srgbClr val="333333"/>
                </a:solidFill>
                <a:effectLst/>
                <a:latin typeface="inherit"/>
                <a:ea typeface="宋体" panose="02010600030101010101" pitchFamily="2" charset="-122"/>
                <a:cs typeface="宋体" panose="02010600030101010101" pitchFamily="2" charset="-122"/>
              </a:rPr>
              <a:t>、</a:t>
            </a:r>
            <a:r>
              <a:rPr lang="en-US" altLang="zh-CN" sz="1000" kern="0" dirty="0">
                <a:solidFill>
                  <a:srgbClr val="333333"/>
                </a:solidFill>
                <a:effectLst/>
                <a:latin typeface="inherit"/>
                <a:ea typeface="宋体" panose="02010600030101010101" pitchFamily="2" charset="-122"/>
                <a:cs typeface="宋体" panose="02010600030101010101" pitchFamily="2" charset="-122"/>
              </a:rPr>
              <a:t>N. E. Zimmermann, N. G. </a:t>
            </a:r>
            <a:r>
              <a:rPr lang="en-US" altLang="zh-CN" sz="1000" kern="0" dirty="0" err="1">
                <a:solidFill>
                  <a:srgbClr val="333333"/>
                </a:solidFill>
                <a:effectLst/>
                <a:latin typeface="inherit"/>
                <a:ea typeface="宋体" panose="02010600030101010101" pitchFamily="2" charset="-122"/>
                <a:cs typeface="宋体" panose="02010600030101010101" pitchFamily="2" charset="-122"/>
              </a:rPr>
              <a:t>Yoccoz</a:t>
            </a:r>
            <a:r>
              <a:rPr lang="en-US" altLang="zh-CN" sz="1000" kern="0" dirty="0">
                <a:solidFill>
                  <a:srgbClr val="333333"/>
                </a:solidFill>
                <a:effectLst/>
                <a:latin typeface="inherit"/>
                <a:ea typeface="宋体" panose="02010600030101010101" pitchFamily="2" charset="-122"/>
                <a:cs typeface="宋体" panose="02010600030101010101" pitchFamily="2" charset="-122"/>
              </a:rPr>
              <a:t>, T. C. Edwards Jr., E. S. Meier, W. </a:t>
            </a:r>
            <a:r>
              <a:rPr lang="en-US" altLang="zh-CN" sz="1000" kern="0" dirty="0" err="1">
                <a:solidFill>
                  <a:srgbClr val="333333"/>
                </a:solidFill>
                <a:effectLst/>
                <a:latin typeface="inherit"/>
                <a:ea typeface="宋体" panose="02010600030101010101" pitchFamily="2" charset="-122"/>
                <a:cs typeface="宋体" panose="02010600030101010101" pitchFamily="2" charset="-122"/>
              </a:rPr>
              <a:t>Thuiller</a:t>
            </a:r>
            <a:r>
              <a:rPr lang="en-US" altLang="zh-CN" sz="1000" kern="0" dirty="0">
                <a:solidFill>
                  <a:srgbClr val="333333"/>
                </a:solidFill>
                <a:effectLst/>
                <a:latin typeface="inherit"/>
                <a:ea typeface="宋体" panose="02010600030101010101" pitchFamily="2" charset="-122"/>
                <a:cs typeface="宋体" panose="02010600030101010101" pitchFamily="2" charset="-122"/>
              </a:rPr>
              <a:t>, A. </a:t>
            </a:r>
            <a:r>
              <a:rPr lang="en-US" altLang="zh-CN" sz="1000" kern="0" dirty="0" err="1">
                <a:solidFill>
                  <a:srgbClr val="333333"/>
                </a:solidFill>
                <a:effectLst/>
                <a:latin typeface="inherit"/>
                <a:ea typeface="宋体" panose="02010600030101010101" pitchFamily="2" charset="-122"/>
                <a:cs typeface="宋体" panose="02010600030101010101" pitchFamily="2" charset="-122"/>
              </a:rPr>
              <a:t>Guisan</a:t>
            </a:r>
            <a:r>
              <a:rPr lang="en-US" altLang="zh-CN" sz="1000" kern="0" dirty="0">
                <a:solidFill>
                  <a:srgbClr val="333333"/>
                </a:solidFill>
                <a:effectLst/>
                <a:latin typeface="inherit"/>
                <a:ea typeface="宋体" panose="02010600030101010101" pitchFamily="2" charset="-122"/>
                <a:cs typeface="宋体" panose="02010600030101010101" pitchFamily="2" charset="-122"/>
              </a:rPr>
              <a:t>, D. R. </a:t>
            </a:r>
            <a:r>
              <a:rPr lang="en-US" altLang="zh-CN" sz="1000" kern="0" dirty="0" err="1">
                <a:solidFill>
                  <a:srgbClr val="333333"/>
                </a:solidFill>
                <a:effectLst/>
                <a:latin typeface="inherit"/>
                <a:ea typeface="宋体" panose="02010600030101010101" pitchFamily="2" charset="-122"/>
                <a:cs typeface="宋体" panose="02010600030101010101" pitchFamily="2" charset="-122"/>
              </a:rPr>
              <a:t>Schmatz</a:t>
            </a:r>
            <a:r>
              <a:rPr lang="en-US" altLang="zh-CN" sz="1000" kern="0" dirty="0">
                <a:solidFill>
                  <a:srgbClr val="333333"/>
                </a:solidFill>
                <a:effectLst/>
                <a:latin typeface="inherit"/>
                <a:ea typeface="宋体" panose="02010600030101010101" pitchFamily="2" charset="-122"/>
                <a:cs typeface="宋体" panose="02010600030101010101" pitchFamily="2" charset="-122"/>
              </a:rPr>
              <a:t>, P. B. Pearman, Climatic extremes improve predictions of spatial patterns of tree species. </a:t>
            </a:r>
            <a:r>
              <a:rPr lang="en-US" altLang="zh-CN" sz="1000" i="1" kern="0" dirty="0">
                <a:solidFill>
                  <a:srgbClr val="333333"/>
                </a:solidFill>
                <a:effectLst/>
                <a:latin typeface="inherit"/>
                <a:ea typeface="宋体" panose="02010600030101010101" pitchFamily="2" charset="-122"/>
                <a:cs typeface="宋体" panose="02010600030101010101" pitchFamily="2" charset="-122"/>
              </a:rPr>
              <a:t>Proc. Natl. Acad. Sci. U.S.A.</a:t>
            </a:r>
            <a:r>
              <a:rPr lang="en-US" altLang="zh-CN" sz="1000" kern="0" dirty="0">
                <a:solidFill>
                  <a:srgbClr val="333333"/>
                </a:solidFill>
                <a:effectLst/>
                <a:latin typeface="inherit"/>
                <a:ea typeface="宋体" panose="02010600030101010101" pitchFamily="2" charset="-122"/>
                <a:cs typeface="宋体" panose="02010600030101010101" pitchFamily="2" charset="-122"/>
              </a:rPr>
              <a:t> </a:t>
            </a:r>
            <a:r>
              <a:rPr lang="en-US" altLang="zh-CN" sz="1000" b="1" kern="0" dirty="0">
                <a:solidFill>
                  <a:srgbClr val="333333"/>
                </a:solidFill>
                <a:effectLst/>
                <a:latin typeface="inherit"/>
                <a:ea typeface="宋体" panose="02010600030101010101" pitchFamily="2" charset="-122"/>
                <a:cs typeface="宋体" panose="02010600030101010101" pitchFamily="2" charset="-122"/>
              </a:rPr>
              <a:t>106</a:t>
            </a:r>
            <a:r>
              <a:rPr lang="en-US" altLang="zh-CN" sz="1000" kern="0" dirty="0">
                <a:solidFill>
                  <a:srgbClr val="333333"/>
                </a:solidFill>
                <a:effectLst/>
                <a:latin typeface="inherit"/>
                <a:ea typeface="宋体" panose="02010600030101010101" pitchFamily="2" charset="-122"/>
                <a:cs typeface="宋体" panose="02010600030101010101" pitchFamily="2" charset="-122"/>
              </a:rPr>
              <a:t>, 19723–19728 (2009).</a:t>
            </a:r>
            <a:endParaRPr lang="zh-CN" altLang="zh-CN" sz="1000" kern="100" dirty="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1000" kern="0" dirty="0">
                <a:solidFill>
                  <a:srgbClr val="333333"/>
                </a:solidFill>
                <a:effectLst/>
                <a:latin typeface="inherit"/>
                <a:ea typeface="宋体" panose="02010600030101010101" pitchFamily="2" charset="-122"/>
                <a:cs typeface="宋体" panose="02010600030101010101" pitchFamily="2" charset="-122"/>
              </a:rPr>
              <a:t>15</a:t>
            </a:r>
            <a:r>
              <a:rPr lang="zh-CN" altLang="zh-CN" sz="1000" kern="0" dirty="0">
                <a:solidFill>
                  <a:srgbClr val="333333"/>
                </a:solidFill>
                <a:effectLst/>
                <a:latin typeface="inherit"/>
                <a:ea typeface="宋体" panose="02010600030101010101" pitchFamily="2" charset="-122"/>
                <a:cs typeface="宋体" panose="02010600030101010101" pitchFamily="2" charset="-122"/>
              </a:rPr>
              <a:t>、</a:t>
            </a:r>
            <a:r>
              <a:rPr lang="en-US" altLang="zh-CN" sz="1000" kern="0" dirty="0">
                <a:solidFill>
                  <a:srgbClr val="333333"/>
                </a:solidFill>
                <a:effectLst/>
                <a:latin typeface="inherit"/>
                <a:ea typeface="宋体" panose="02010600030101010101" pitchFamily="2" charset="-122"/>
                <a:cs typeface="宋体" panose="02010600030101010101" pitchFamily="2" charset="-122"/>
              </a:rPr>
              <a:t>S. J. K. Frey, A. S. Hadley, M. G. Betts, Microclimate predicts within-season distribution dynamics of montane forest birds. </a:t>
            </a:r>
            <a:r>
              <a:rPr lang="en-US" altLang="zh-CN" sz="1000" i="1" kern="0" dirty="0">
                <a:solidFill>
                  <a:srgbClr val="333333"/>
                </a:solidFill>
                <a:effectLst/>
                <a:latin typeface="inherit"/>
                <a:ea typeface="宋体" panose="02010600030101010101" pitchFamily="2" charset="-122"/>
                <a:cs typeface="宋体" panose="02010600030101010101" pitchFamily="2" charset="-122"/>
              </a:rPr>
              <a:t>Divers. </a:t>
            </a:r>
            <a:r>
              <a:rPr lang="en-US" altLang="zh-CN" sz="1000" i="1" kern="0" dirty="0" err="1">
                <a:solidFill>
                  <a:srgbClr val="333333"/>
                </a:solidFill>
                <a:effectLst/>
                <a:latin typeface="inherit"/>
                <a:ea typeface="宋体" panose="02010600030101010101" pitchFamily="2" charset="-122"/>
                <a:cs typeface="宋体" panose="02010600030101010101" pitchFamily="2" charset="-122"/>
              </a:rPr>
              <a:t>Distrib</a:t>
            </a:r>
            <a:r>
              <a:rPr lang="en-US" altLang="zh-CN" sz="1000" i="1" kern="0" dirty="0">
                <a:solidFill>
                  <a:srgbClr val="333333"/>
                </a:solidFill>
                <a:effectLst/>
                <a:latin typeface="inherit"/>
                <a:ea typeface="宋体" panose="02010600030101010101" pitchFamily="2" charset="-122"/>
                <a:cs typeface="宋体" panose="02010600030101010101" pitchFamily="2" charset="-122"/>
              </a:rPr>
              <a:t>.</a:t>
            </a:r>
            <a:r>
              <a:rPr lang="en-US" altLang="zh-CN" sz="1000" kern="0" dirty="0">
                <a:solidFill>
                  <a:srgbClr val="333333"/>
                </a:solidFill>
                <a:effectLst/>
                <a:latin typeface="inherit"/>
                <a:ea typeface="宋体" panose="02010600030101010101" pitchFamily="2" charset="-122"/>
                <a:cs typeface="宋体" panose="02010600030101010101" pitchFamily="2" charset="-122"/>
              </a:rPr>
              <a:t> </a:t>
            </a:r>
            <a:r>
              <a:rPr lang="en-US" altLang="zh-CN" sz="1000" b="1" kern="0" dirty="0">
                <a:solidFill>
                  <a:srgbClr val="333333"/>
                </a:solidFill>
                <a:effectLst/>
                <a:latin typeface="inherit"/>
                <a:ea typeface="宋体" panose="02010600030101010101" pitchFamily="2" charset="-122"/>
                <a:cs typeface="宋体" panose="02010600030101010101" pitchFamily="2" charset="-122"/>
              </a:rPr>
              <a:t>22</a:t>
            </a:r>
            <a:r>
              <a:rPr lang="en-US" altLang="zh-CN" sz="1000" kern="0" dirty="0">
                <a:solidFill>
                  <a:srgbClr val="333333"/>
                </a:solidFill>
                <a:effectLst/>
                <a:latin typeface="inherit"/>
                <a:ea typeface="宋体" panose="02010600030101010101" pitchFamily="2" charset="-122"/>
                <a:cs typeface="宋体" panose="02010600030101010101" pitchFamily="2" charset="-122"/>
              </a:rPr>
              <a:t>, 944–959 (2016).</a:t>
            </a:r>
            <a:endParaRPr lang="zh-CN" altLang="zh-CN" sz="1000" kern="100" dirty="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1000" kern="0" dirty="0">
                <a:solidFill>
                  <a:srgbClr val="333333"/>
                </a:solidFill>
                <a:effectLst/>
                <a:latin typeface="inherit"/>
                <a:ea typeface="宋体" panose="02010600030101010101" pitchFamily="2" charset="-122"/>
                <a:cs typeface="宋体" panose="02010600030101010101" pitchFamily="2" charset="-122"/>
              </a:rPr>
              <a:t>16</a:t>
            </a:r>
            <a:r>
              <a:rPr lang="zh-CN" altLang="zh-CN" sz="1000" kern="0" dirty="0">
                <a:solidFill>
                  <a:srgbClr val="333333"/>
                </a:solidFill>
                <a:effectLst/>
                <a:latin typeface="inherit"/>
                <a:ea typeface="宋体" panose="02010600030101010101" pitchFamily="2" charset="-122"/>
                <a:cs typeface="宋体" panose="02010600030101010101" pitchFamily="2" charset="-122"/>
              </a:rPr>
              <a:t>、</a:t>
            </a:r>
            <a:r>
              <a:rPr lang="en-US" altLang="zh-CN" sz="1000" kern="0" dirty="0">
                <a:solidFill>
                  <a:srgbClr val="333333"/>
                </a:solidFill>
                <a:effectLst/>
                <a:latin typeface="inherit"/>
                <a:ea typeface="宋体" panose="02010600030101010101" pitchFamily="2" charset="-122"/>
                <a:cs typeface="宋体" panose="02010600030101010101" pitchFamily="2" charset="-122"/>
              </a:rPr>
              <a:t>J. M. Northrup, J. W. Rivers, Z. Yang, M. G. Betts, Synergistic effects of climate and land-use change influence broad-scale avian population declines. </a:t>
            </a:r>
            <a:r>
              <a:rPr lang="en-US" altLang="zh-CN" sz="1000" i="1" kern="0" dirty="0">
                <a:solidFill>
                  <a:srgbClr val="333333"/>
                </a:solidFill>
                <a:effectLst/>
                <a:latin typeface="inherit"/>
                <a:ea typeface="宋体" panose="02010600030101010101" pitchFamily="2" charset="-122"/>
                <a:cs typeface="宋体" panose="02010600030101010101" pitchFamily="2" charset="-122"/>
              </a:rPr>
              <a:t>Glob. Chang. Biol.</a:t>
            </a:r>
            <a:r>
              <a:rPr lang="en-US" altLang="zh-CN" sz="1000" kern="0" dirty="0">
                <a:solidFill>
                  <a:srgbClr val="333333"/>
                </a:solidFill>
                <a:effectLst/>
                <a:latin typeface="inherit"/>
                <a:ea typeface="宋体" panose="02010600030101010101" pitchFamily="2" charset="-122"/>
                <a:cs typeface="宋体" panose="02010600030101010101" pitchFamily="2" charset="-122"/>
              </a:rPr>
              <a:t> </a:t>
            </a:r>
            <a:r>
              <a:rPr lang="en-US" altLang="zh-CN" sz="1000" b="1" kern="0" dirty="0">
                <a:solidFill>
                  <a:srgbClr val="333333"/>
                </a:solidFill>
                <a:effectLst/>
                <a:latin typeface="inherit"/>
                <a:ea typeface="宋体" panose="02010600030101010101" pitchFamily="2" charset="-122"/>
                <a:cs typeface="宋体" panose="02010600030101010101" pitchFamily="2" charset="-122"/>
              </a:rPr>
              <a:t>25</a:t>
            </a:r>
            <a:r>
              <a:rPr lang="en-US" altLang="zh-CN" sz="1000" kern="0" dirty="0">
                <a:solidFill>
                  <a:srgbClr val="333333"/>
                </a:solidFill>
                <a:effectLst/>
                <a:latin typeface="inherit"/>
                <a:ea typeface="宋体" panose="02010600030101010101" pitchFamily="2" charset="-122"/>
                <a:cs typeface="宋体" panose="02010600030101010101" pitchFamily="2" charset="-122"/>
              </a:rPr>
              <a:t>, 1561–1575 (2019).</a:t>
            </a:r>
            <a:endParaRPr lang="zh-CN" altLang="zh-CN" sz="1000" kern="100" dirty="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1000" kern="0" dirty="0">
                <a:solidFill>
                  <a:srgbClr val="333333"/>
                </a:solidFill>
                <a:effectLst/>
                <a:latin typeface="inherit"/>
                <a:ea typeface="宋体" panose="02010600030101010101" pitchFamily="2" charset="-122"/>
                <a:cs typeface="宋体" panose="02010600030101010101" pitchFamily="2" charset="-122"/>
              </a:rPr>
              <a:t>17</a:t>
            </a:r>
            <a:r>
              <a:rPr lang="zh-CN" altLang="zh-CN" sz="1000" kern="0" dirty="0">
                <a:solidFill>
                  <a:srgbClr val="333333"/>
                </a:solidFill>
                <a:effectLst/>
                <a:latin typeface="inherit"/>
                <a:ea typeface="宋体" panose="02010600030101010101" pitchFamily="2" charset="-122"/>
                <a:cs typeface="宋体" panose="02010600030101010101" pitchFamily="2" charset="-122"/>
              </a:rPr>
              <a:t>、</a:t>
            </a:r>
            <a:r>
              <a:rPr lang="en-US" altLang="zh-CN" sz="1000" kern="0" dirty="0">
                <a:solidFill>
                  <a:srgbClr val="333333"/>
                </a:solidFill>
                <a:effectLst/>
                <a:latin typeface="inherit"/>
                <a:ea typeface="宋体" panose="02010600030101010101" pitchFamily="2" charset="-122"/>
                <a:cs typeface="宋体" panose="02010600030101010101" pitchFamily="2" charset="-122"/>
              </a:rPr>
              <a:t>Materials and methods are available as supplementary materials.</a:t>
            </a:r>
            <a:r>
              <a:rPr lang="en-US" altLang="zh-CN" sz="1000" b="1" kern="0" dirty="0">
                <a:solidFill>
                  <a:srgbClr val="FFFFFF"/>
                </a:solidFill>
                <a:effectLst/>
                <a:latin typeface="var(--font-family-sans-serif)"/>
                <a:ea typeface="宋体" panose="02010600030101010101" pitchFamily="2" charset="-122"/>
                <a:cs typeface="宋体" panose="02010600030101010101" pitchFamily="2" charset="-122"/>
              </a:rPr>
              <a:t>18</a:t>
            </a:r>
            <a:endParaRPr lang="zh-CN" altLang="zh-CN" sz="1000" kern="100" dirty="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1000" kern="0" dirty="0">
                <a:solidFill>
                  <a:srgbClr val="333333"/>
                </a:solidFill>
                <a:effectLst/>
                <a:latin typeface="inherit"/>
                <a:ea typeface="宋体" panose="02010600030101010101" pitchFamily="2" charset="-122"/>
                <a:cs typeface="宋体" panose="02010600030101010101" pitchFamily="2" charset="-122"/>
              </a:rPr>
              <a:t>18</a:t>
            </a:r>
            <a:r>
              <a:rPr lang="zh-CN" altLang="zh-CN" sz="1000" kern="0" dirty="0">
                <a:solidFill>
                  <a:srgbClr val="333333"/>
                </a:solidFill>
                <a:effectLst/>
                <a:latin typeface="inherit"/>
                <a:ea typeface="宋体" panose="02010600030101010101" pitchFamily="2" charset="-122"/>
                <a:cs typeface="宋体" panose="02010600030101010101" pitchFamily="2" charset="-122"/>
              </a:rPr>
              <a:t>、</a:t>
            </a:r>
            <a:r>
              <a:rPr lang="en-US" altLang="zh-CN" sz="1000" kern="0" dirty="0">
                <a:solidFill>
                  <a:srgbClr val="333333"/>
                </a:solidFill>
                <a:effectLst/>
                <a:latin typeface="inherit"/>
                <a:ea typeface="宋体" panose="02010600030101010101" pitchFamily="2" charset="-122"/>
                <a:cs typeface="宋体" panose="02010600030101010101" pitchFamily="2" charset="-122"/>
              </a:rPr>
              <a:t>J. T. </a:t>
            </a:r>
            <a:r>
              <a:rPr lang="en-US" altLang="zh-CN" sz="1000" kern="0" dirty="0" err="1">
                <a:solidFill>
                  <a:srgbClr val="333333"/>
                </a:solidFill>
                <a:effectLst/>
                <a:latin typeface="inherit"/>
                <a:ea typeface="宋体" panose="02010600030101010101" pitchFamily="2" charset="-122"/>
                <a:cs typeface="宋体" panose="02010600030101010101" pitchFamily="2" charset="-122"/>
              </a:rPr>
              <a:t>Abatzoglou</a:t>
            </a:r>
            <a:r>
              <a:rPr lang="en-US" altLang="zh-CN" sz="1000" kern="0" dirty="0">
                <a:solidFill>
                  <a:srgbClr val="333333"/>
                </a:solidFill>
                <a:effectLst/>
                <a:latin typeface="inherit"/>
                <a:ea typeface="宋体" panose="02010600030101010101" pitchFamily="2" charset="-122"/>
                <a:cs typeface="宋体" panose="02010600030101010101" pitchFamily="2" charset="-122"/>
              </a:rPr>
              <a:t>, Development of gridded surface meteorological data for ecological applications and modelling. </a:t>
            </a:r>
            <a:r>
              <a:rPr lang="en-US" altLang="zh-CN" sz="1000" i="1" kern="0" dirty="0">
                <a:solidFill>
                  <a:srgbClr val="333333"/>
                </a:solidFill>
                <a:effectLst/>
                <a:latin typeface="inherit"/>
                <a:ea typeface="宋体" panose="02010600030101010101" pitchFamily="2" charset="-122"/>
                <a:cs typeface="宋体" panose="02010600030101010101" pitchFamily="2" charset="-122"/>
              </a:rPr>
              <a:t>Int. J. </a:t>
            </a:r>
            <a:r>
              <a:rPr lang="en-US" altLang="zh-CN" sz="1000" i="1" kern="0" dirty="0" err="1">
                <a:solidFill>
                  <a:srgbClr val="333333"/>
                </a:solidFill>
                <a:effectLst/>
                <a:latin typeface="inherit"/>
                <a:ea typeface="宋体" panose="02010600030101010101" pitchFamily="2" charset="-122"/>
                <a:cs typeface="宋体" panose="02010600030101010101" pitchFamily="2" charset="-122"/>
              </a:rPr>
              <a:t>Climatol</a:t>
            </a:r>
            <a:r>
              <a:rPr lang="en-US" altLang="zh-CN" sz="1000" i="1" kern="0" dirty="0">
                <a:solidFill>
                  <a:srgbClr val="333333"/>
                </a:solidFill>
                <a:effectLst/>
                <a:latin typeface="inherit"/>
                <a:ea typeface="宋体" panose="02010600030101010101" pitchFamily="2" charset="-122"/>
                <a:cs typeface="宋体" panose="02010600030101010101" pitchFamily="2" charset="-122"/>
              </a:rPr>
              <a:t>.</a:t>
            </a:r>
            <a:r>
              <a:rPr lang="en-US" altLang="zh-CN" sz="1000" kern="0" dirty="0">
                <a:solidFill>
                  <a:srgbClr val="333333"/>
                </a:solidFill>
                <a:effectLst/>
                <a:latin typeface="inherit"/>
                <a:ea typeface="宋体" panose="02010600030101010101" pitchFamily="2" charset="-122"/>
                <a:cs typeface="宋体" panose="02010600030101010101" pitchFamily="2" charset="-122"/>
              </a:rPr>
              <a:t> </a:t>
            </a:r>
            <a:r>
              <a:rPr lang="en-US" altLang="zh-CN" sz="1000" b="1" kern="0" dirty="0">
                <a:solidFill>
                  <a:srgbClr val="333333"/>
                </a:solidFill>
                <a:effectLst/>
                <a:latin typeface="inherit"/>
                <a:ea typeface="宋体" panose="02010600030101010101" pitchFamily="2" charset="-122"/>
                <a:cs typeface="宋体" panose="02010600030101010101" pitchFamily="2" charset="-122"/>
              </a:rPr>
              <a:t>33</a:t>
            </a:r>
            <a:r>
              <a:rPr lang="en-US" altLang="zh-CN" sz="1000" kern="0" dirty="0">
                <a:solidFill>
                  <a:srgbClr val="333333"/>
                </a:solidFill>
                <a:effectLst/>
                <a:latin typeface="inherit"/>
                <a:ea typeface="宋体" panose="02010600030101010101" pitchFamily="2" charset="-122"/>
                <a:cs typeface="宋体" panose="02010600030101010101" pitchFamily="2" charset="-122"/>
              </a:rPr>
              <a:t>, 121–131 (2013).</a:t>
            </a:r>
          </a:p>
          <a:p>
            <a:pPr algn="l"/>
            <a:r>
              <a:rPr lang="zh-CN" altLang="zh-CN" sz="1800" kern="0" dirty="0">
                <a:solidFill>
                  <a:srgbClr val="333333"/>
                </a:solidFill>
                <a:effectLst/>
                <a:ea typeface="宋体" panose="02010600030101010101" pitchFamily="2" charset="-122"/>
                <a:cs typeface="宋体" panose="02010600030101010101" pitchFamily="2" charset="-122"/>
              </a:rPr>
              <a:t>…………</a:t>
            </a:r>
            <a:endParaRPr lang="zh-CN" altLang="zh-CN" sz="1000" kern="100" dirty="0">
              <a:effectLst/>
              <a:latin typeface="等线" panose="02010600030101010101" pitchFamily="2" charset="-122"/>
              <a:ea typeface="等线" panose="02010600030101010101" pitchFamily="2" charset="-122"/>
              <a:cs typeface="Times New Roman" panose="02020603050405020304" pitchFamily="18" charset="0"/>
            </a:endParaRPr>
          </a:p>
        </p:txBody>
      </p:sp>
      <p:grpSp>
        <p:nvGrpSpPr>
          <p:cNvPr id="49" name="组合 48">
            <a:extLst>
              <a:ext uri="{FF2B5EF4-FFF2-40B4-BE49-F238E27FC236}">
                <a16:creationId xmlns:a16="http://schemas.microsoft.com/office/drawing/2014/main" id="{5BA3A94C-25B0-48E6-8652-D019B0F328CB}"/>
              </a:ext>
            </a:extLst>
          </p:cNvPr>
          <p:cNvGrpSpPr/>
          <p:nvPr/>
        </p:nvGrpSpPr>
        <p:grpSpPr>
          <a:xfrm>
            <a:off x="315742" y="3205"/>
            <a:ext cx="999853" cy="947419"/>
            <a:chOff x="315742" y="3205"/>
            <a:chExt cx="999853" cy="947419"/>
          </a:xfrm>
        </p:grpSpPr>
        <p:grpSp>
          <p:nvGrpSpPr>
            <p:cNvPr id="54" name="组合 53">
              <a:extLst>
                <a:ext uri="{FF2B5EF4-FFF2-40B4-BE49-F238E27FC236}">
                  <a16:creationId xmlns:a16="http://schemas.microsoft.com/office/drawing/2014/main" id="{0FCDFBD3-90B5-41F7-87DA-02A197D7A508}"/>
                </a:ext>
              </a:extLst>
            </p:cNvPr>
            <p:cNvGrpSpPr/>
            <p:nvPr/>
          </p:nvGrpSpPr>
          <p:grpSpPr>
            <a:xfrm>
              <a:off x="315742" y="3205"/>
              <a:ext cx="999853" cy="947419"/>
              <a:chOff x="315742" y="3205"/>
              <a:chExt cx="999853" cy="947419"/>
            </a:xfrm>
          </p:grpSpPr>
          <p:sp>
            <p:nvSpPr>
              <p:cNvPr id="58" name="矩形 57">
                <a:extLst>
                  <a:ext uri="{FF2B5EF4-FFF2-40B4-BE49-F238E27FC236}">
                    <a16:creationId xmlns:a16="http://schemas.microsoft.com/office/drawing/2014/main" id="{561C0A78-38AA-4A7D-A5C4-704EF2CF9DB2}"/>
                  </a:ext>
                </a:extLst>
              </p:cNvPr>
              <p:cNvSpPr/>
              <p:nvPr/>
            </p:nvSpPr>
            <p:spPr>
              <a:xfrm>
                <a:off x="315742" y="3205"/>
                <a:ext cx="999853" cy="899962"/>
              </a:xfrm>
              <a:prstGeom prst="rect">
                <a:avLst/>
              </a:prstGeom>
              <a:solidFill>
                <a:srgbClr val="06518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59" name="矩形 58">
                <a:extLst>
                  <a:ext uri="{FF2B5EF4-FFF2-40B4-BE49-F238E27FC236}">
                    <a16:creationId xmlns:a16="http://schemas.microsoft.com/office/drawing/2014/main" id="{5C580B21-6A91-4186-8D82-76F7F519ACB5}"/>
                  </a:ext>
                </a:extLst>
              </p:cNvPr>
              <p:cNvSpPr/>
              <p:nvPr/>
            </p:nvSpPr>
            <p:spPr>
              <a:xfrm>
                <a:off x="315742" y="903167"/>
                <a:ext cx="999853" cy="47457"/>
              </a:xfrm>
              <a:prstGeom prst="rect">
                <a:avLst/>
              </a:prstGeom>
              <a:solidFill>
                <a:srgbClr val="00004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grpSp>
        <p:grpSp>
          <p:nvGrpSpPr>
            <p:cNvPr id="55" name="组合 54">
              <a:extLst>
                <a:ext uri="{FF2B5EF4-FFF2-40B4-BE49-F238E27FC236}">
                  <a16:creationId xmlns:a16="http://schemas.microsoft.com/office/drawing/2014/main" id="{96361ED5-117A-474B-8EE3-5F91CED5052C}"/>
                </a:ext>
              </a:extLst>
            </p:cNvPr>
            <p:cNvGrpSpPr/>
            <p:nvPr/>
          </p:nvGrpSpPr>
          <p:grpSpPr>
            <a:xfrm>
              <a:off x="579044" y="210634"/>
              <a:ext cx="473248" cy="473248"/>
              <a:chOff x="4309831" y="1637496"/>
              <a:chExt cx="473248" cy="473248"/>
            </a:xfrm>
          </p:grpSpPr>
          <p:sp>
            <p:nvSpPr>
              <p:cNvPr id="56" name="圆角矩形 43">
                <a:extLst>
                  <a:ext uri="{FF2B5EF4-FFF2-40B4-BE49-F238E27FC236}">
                    <a16:creationId xmlns:a16="http://schemas.microsoft.com/office/drawing/2014/main" id="{C2222D3F-E828-4866-9B43-46E93DE61510}"/>
                  </a:ext>
                </a:extLst>
              </p:cNvPr>
              <p:cNvSpPr/>
              <p:nvPr/>
            </p:nvSpPr>
            <p:spPr>
              <a:xfrm>
                <a:off x="4309831" y="1637496"/>
                <a:ext cx="473248" cy="473248"/>
              </a:xfrm>
              <a:prstGeom prst="roundRect">
                <a:avLst>
                  <a:gd name="adj" fmla="val 9467"/>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57" name="Freeform 173">
                <a:extLst>
                  <a:ext uri="{FF2B5EF4-FFF2-40B4-BE49-F238E27FC236}">
                    <a16:creationId xmlns:a16="http://schemas.microsoft.com/office/drawing/2014/main" id="{35554387-62B5-466D-97A7-FE49518DFD09}"/>
                  </a:ext>
                </a:extLst>
              </p:cNvPr>
              <p:cNvSpPr>
                <a:spLocks noEditPoints="1"/>
              </p:cNvSpPr>
              <p:nvPr/>
            </p:nvSpPr>
            <p:spPr bwMode="auto">
              <a:xfrm>
                <a:off x="4395657" y="1754440"/>
                <a:ext cx="301596" cy="268504"/>
              </a:xfrm>
              <a:custGeom>
                <a:avLst/>
                <a:gdLst>
                  <a:gd name="T0" fmla="*/ 63 w 170"/>
                  <a:gd name="T1" fmla="*/ 115 h 151"/>
                  <a:gd name="T2" fmla="*/ 33 w 170"/>
                  <a:gd name="T3" fmla="*/ 146 h 151"/>
                  <a:gd name="T4" fmla="*/ 33 w 170"/>
                  <a:gd name="T5" fmla="*/ 150 h 151"/>
                  <a:gd name="T6" fmla="*/ 35 w 170"/>
                  <a:gd name="T7" fmla="*/ 151 h 151"/>
                  <a:gd name="T8" fmla="*/ 37 w 170"/>
                  <a:gd name="T9" fmla="*/ 150 h 151"/>
                  <a:gd name="T10" fmla="*/ 67 w 170"/>
                  <a:gd name="T11" fmla="*/ 120 h 151"/>
                  <a:gd name="T12" fmla="*/ 67 w 170"/>
                  <a:gd name="T13" fmla="*/ 115 h 151"/>
                  <a:gd name="T14" fmla="*/ 63 w 170"/>
                  <a:gd name="T15" fmla="*/ 115 h 151"/>
                  <a:gd name="T16" fmla="*/ 107 w 170"/>
                  <a:gd name="T17" fmla="*/ 115 h 151"/>
                  <a:gd name="T18" fmla="*/ 103 w 170"/>
                  <a:gd name="T19" fmla="*/ 115 h 151"/>
                  <a:gd name="T20" fmla="*/ 103 w 170"/>
                  <a:gd name="T21" fmla="*/ 120 h 151"/>
                  <a:gd name="T22" fmla="*/ 133 w 170"/>
                  <a:gd name="T23" fmla="*/ 150 h 151"/>
                  <a:gd name="T24" fmla="*/ 135 w 170"/>
                  <a:gd name="T25" fmla="*/ 151 h 151"/>
                  <a:gd name="T26" fmla="*/ 137 w 170"/>
                  <a:gd name="T27" fmla="*/ 150 h 151"/>
                  <a:gd name="T28" fmla="*/ 137 w 170"/>
                  <a:gd name="T29" fmla="*/ 146 h 151"/>
                  <a:gd name="T30" fmla="*/ 107 w 170"/>
                  <a:gd name="T31" fmla="*/ 115 h 151"/>
                  <a:gd name="T32" fmla="*/ 41 w 170"/>
                  <a:gd name="T33" fmla="*/ 74 h 151"/>
                  <a:gd name="T34" fmla="*/ 44 w 170"/>
                  <a:gd name="T35" fmla="*/ 74 h 151"/>
                  <a:gd name="T36" fmla="*/ 72 w 170"/>
                  <a:gd name="T37" fmla="*/ 46 h 151"/>
                  <a:gd name="T38" fmla="*/ 92 w 170"/>
                  <a:gd name="T39" fmla="*/ 66 h 151"/>
                  <a:gd name="T40" fmla="*/ 95 w 170"/>
                  <a:gd name="T41" fmla="*/ 67 h 151"/>
                  <a:gd name="T42" fmla="*/ 97 w 170"/>
                  <a:gd name="T43" fmla="*/ 66 h 151"/>
                  <a:gd name="T44" fmla="*/ 131 w 170"/>
                  <a:gd name="T45" fmla="*/ 32 h 151"/>
                  <a:gd name="T46" fmla="*/ 131 w 170"/>
                  <a:gd name="T47" fmla="*/ 28 h 151"/>
                  <a:gd name="T48" fmla="*/ 127 w 170"/>
                  <a:gd name="T49" fmla="*/ 28 h 151"/>
                  <a:gd name="T50" fmla="*/ 95 w 170"/>
                  <a:gd name="T51" fmla="*/ 60 h 151"/>
                  <a:gd name="T52" fmla="*/ 74 w 170"/>
                  <a:gd name="T53" fmla="*/ 39 h 151"/>
                  <a:gd name="T54" fmla="*/ 72 w 170"/>
                  <a:gd name="T55" fmla="*/ 38 h 151"/>
                  <a:gd name="T56" fmla="*/ 69 w 170"/>
                  <a:gd name="T57" fmla="*/ 39 h 151"/>
                  <a:gd name="T58" fmla="*/ 39 w 170"/>
                  <a:gd name="T59" fmla="*/ 69 h 151"/>
                  <a:gd name="T60" fmla="*/ 39 w 170"/>
                  <a:gd name="T61" fmla="*/ 74 h 151"/>
                  <a:gd name="T62" fmla="*/ 41 w 170"/>
                  <a:gd name="T63" fmla="*/ 74 h 151"/>
                  <a:gd name="T64" fmla="*/ 167 w 170"/>
                  <a:gd name="T65" fmla="*/ 103 h 151"/>
                  <a:gd name="T66" fmla="*/ 154 w 170"/>
                  <a:gd name="T67" fmla="*/ 103 h 151"/>
                  <a:gd name="T68" fmla="*/ 154 w 170"/>
                  <a:gd name="T69" fmla="*/ 6 h 151"/>
                  <a:gd name="T70" fmla="*/ 167 w 170"/>
                  <a:gd name="T71" fmla="*/ 6 h 151"/>
                  <a:gd name="T72" fmla="*/ 170 w 170"/>
                  <a:gd name="T73" fmla="*/ 3 h 151"/>
                  <a:gd name="T74" fmla="*/ 167 w 170"/>
                  <a:gd name="T75" fmla="*/ 0 h 151"/>
                  <a:gd name="T76" fmla="*/ 151 w 170"/>
                  <a:gd name="T77" fmla="*/ 0 h 151"/>
                  <a:gd name="T78" fmla="*/ 19 w 170"/>
                  <a:gd name="T79" fmla="*/ 0 h 151"/>
                  <a:gd name="T80" fmla="*/ 3 w 170"/>
                  <a:gd name="T81" fmla="*/ 0 h 151"/>
                  <a:gd name="T82" fmla="*/ 0 w 170"/>
                  <a:gd name="T83" fmla="*/ 3 h 151"/>
                  <a:gd name="T84" fmla="*/ 3 w 170"/>
                  <a:gd name="T85" fmla="*/ 6 h 151"/>
                  <a:gd name="T86" fmla="*/ 16 w 170"/>
                  <a:gd name="T87" fmla="*/ 6 h 151"/>
                  <a:gd name="T88" fmla="*/ 16 w 170"/>
                  <a:gd name="T89" fmla="*/ 103 h 151"/>
                  <a:gd name="T90" fmla="*/ 3 w 170"/>
                  <a:gd name="T91" fmla="*/ 103 h 151"/>
                  <a:gd name="T92" fmla="*/ 0 w 170"/>
                  <a:gd name="T93" fmla="*/ 106 h 151"/>
                  <a:gd name="T94" fmla="*/ 3 w 170"/>
                  <a:gd name="T95" fmla="*/ 109 h 151"/>
                  <a:gd name="T96" fmla="*/ 19 w 170"/>
                  <a:gd name="T97" fmla="*/ 109 h 151"/>
                  <a:gd name="T98" fmla="*/ 151 w 170"/>
                  <a:gd name="T99" fmla="*/ 109 h 151"/>
                  <a:gd name="T100" fmla="*/ 167 w 170"/>
                  <a:gd name="T101" fmla="*/ 109 h 151"/>
                  <a:gd name="T102" fmla="*/ 170 w 170"/>
                  <a:gd name="T103" fmla="*/ 106 h 151"/>
                  <a:gd name="T104" fmla="*/ 167 w 170"/>
                  <a:gd name="T105" fmla="*/ 103 h 151"/>
                  <a:gd name="T106" fmla="*/ 148 w 170"/>
                  <a:gd name="T107" fmla="*/ 103 h 151"/>
                  <a:gd name="T108" fmla="*/ 22 w 170"/>
                  <a:gd name="T109" fmla="*/ 103 h 151"/>
                  <a:gd name="T110" fmla="*/ 22 w 170"/>
                  <a:gd name="T111" fmla="*/ 6 h 151"/>
                  <a:gd name="T112" fmla="*/ 148 w 170"/>
                  <a:gd name="T113" fmla="*/ 6 h 151"/>
                  <a:gd name="T114" fmla="*/ 148 w 170"/>
                  <a:gd name="T115" fmla="*/ 103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0" h="151">
                    <a:moveTo>
                      <a:pt x="63" y="115"/>
                    </a:moveTo>
                    <a:cubicBezTo>
                      <a:pt x="33" y="146"/>
                      <a:pt x="33" y="146"/>
                      <a:pt x="33" y="146"/>
                    </a:cubicBezTo>
                    <a:cubicBezTo>
                      <a:pt x="32" y="147"/>
                      <a:pt x="32" y="149"/>
                      <a:pt x="33" y="150"/>
                    </a:cubicBezTo>
                    <a:cubicBezTo>
                      <a:pt x="33" y="150"/>
                      <a:pt x="34" y="151"/>
                      <a:pt x="35" y="151"/>
                    </a:cubicBezTo>
                    <a:cubicBezTo>
                      <a:pt x="36" y="151"/>
                      <a:pt x="36" y="150"/>
                      <a:pt x="37" y="150"/>
                    </a:cubicBezTo>
                    <a:cubicBezTo>
                      <a:pt x="67" y="120"/>
                      <a:pt x="67" y="120"/>
                      <a:pt x="67" y="120"/>
                    </a:cubicBezTo>
                    <a:cubicBezTo>
                      <a:pt x="69" y="119"/>
                      <a:pt x="69" y="117"/>
                      <a:pt x="67" y="115"/>
                    </a:cubicBezTo>
                    <a:cubicBezTo>
                      <a:pt x="66" y="114"/>
                      <a:pt x="64" y="114"/>
                      <a:pt x="63" y="115"/>
                    </a:cubicBezTo>
                    <a:close/>
                    <a:moveTo>
                      <a:pt x="107" y="115"/>
                    </a:moveTo>
                    <a:cubicBezTo>
                      <a:pt x="106" y="114"/>
                      <a:pt x="104" y="114"/>
                      <a:pt x="103" y="115"/>
                    </a:cubicBezTo>
                    <a:cubicBezTo>
                      <a:pt x="102" y="117"/>
                      <a:pt x="102" y="119"/>
                      <a:pt x="103" y="120"/>
                    </a:cubicBezTo>
                    <a:cubicBezTo>
                      <a:pt x="133" y="150"/>
                      <a:pt x="133" y="150"/>
                      <a:pt x="133" y="150"/>
                    </a:cubicBezTo>
                    <a:cubicBezTo>
                      <a:pt x="134" y="150"/>
                      <a:pt x="134" y="151"/>
                      <a:pt x="135" y="151"/>
                    </a:cubicBezTo>
                    <a:cubicBezTo>
                      <a:pt x="136" y="151"/>
                      <a:pt x="137" y="150"/>
                      <a:pt x="137" y="150"/>
                    </a:cubicBezTo>
                    <a:cubicBezTo>
                      <a:pt x="139" y="149"/>
                      <a:pt x="139" y="147"/>
                      <a:pt x="137" y="146"/>
                    </a:cubicBezTo>
                    <a:lnTo>
                      <a:pt x="107" y="115"/>
                    </a:lnTo>
                    <a:close/>
                    <a:moveTo>
                      <a:pt x="41" y="74"/>
                    </a:moveTo>
                    <a:cubicBezTo>
                      <a:pt x="42" y="74"/>
                      <a:pt x="43" y="74"/>
                      <a:pt x="44" y="74"/>
                    </a:cubicBezTo>
                    <a:cubicBezTo>
                      <a:pt x="72" y="46"/>
                      <a:pt x="72" y="46"/>
                      <a:pt x="72" y="46"/>
                    </a:cubicBezTo>
                    <a:cubicBezTo>
                      <a:pt x="92" y="66"/>
                      <a:pt x="92" y="66"/>
                      <a:pt x="92" y="66"/>
                    </a:cubicBezTo>
                    <a:cubicBezTo>
                      <a:pt x="93" y="67"/>
                      <a:pt x="94" y="67"/>
                      <a:pt x="95" y="67"/>
                    </a:cubicBezTo>
                    <a:cubicBezTo>
                      <a:pt x="95" y="67"/>
                      <a:pt x="96" y="67"/>
                      <a:pt x="97" y="66"/>
                    </a:cubicBezTo>
                    <a:cubicBezTo>
                      <a:pt x="131" y="32"/>
                      <a:pt x="131" y="32"/>
                      <a:pt x="131" y="32"/>
                    </a:cubicBezTo>
                    <a:cubicBezTo>
                      <a:pt x="132" y="31"/>
                      <a:pt x="132" y="29"/>
                      <a:pt x="131" y="28"/>
                    </a:cubicBezTo>
                    <a:cubicBezTo>
                      <a:pt x="130" y="27"/>
                      <a:pt x="128" y="27"/>
                      <a:pt x="127" y="28"/>
                    </a:cubicBezTo>
                    <a:cubicBezTo>
                      <a:pt x="95" y="60"/>
                      <a:pt x="95" y="60"/>
                      <a:pt x="95" y="60"/>
                    </a:cubicBezTo>
                    <a:cubicBezTo>
                      <a:pt x="74" y="39"/>
                      <a:pt x="74" y="39"/>
                      <a:pt x="74" y="39"/>
                    </a:cubicBezTo>
                    <a:cubicBezTo>
                      <a:pt x="73" y="39"/>
                      <a:pt x="72" y="38"/>
                      <a:pt x="72" y="38"/>
                    </a:cubicBezTo>
                    <a:cubicBezTo>
                      <a:pt x="71" y="38"/>
                      <a:pt x="70" y="39"/>
                      <a:pt x="69" y="39"/>
                    </a:cubicBezTo>
                    <a:cubicBezTo>
                      <a:pt x="39" y="69"/>
                      <a:pt x="39" y="69"/>
                      <a:pt x="39" y="69"/>
                    </a:cubicBezTo>
                    <a:cubicBezTo>
                      <a:pt x="38" y="71"/>
                      <a:pt x="38" y="72"/>
                      <a:pt x="39" y="74"/>
                    </a:cubicBezTo>
                    <a:cubicBezTo>
                      <a:pt x="40" y="74"/>
                      <a:pt x="41" y="74"/>
                      <a:pt x="41" y="74"/>
                    </a:cubicBezTo>
                    <a:close/>
                    <a:moveTo>
                      <a:pt x="167" y="103"/>
                    </a:moveTo>
                    <a:cubicBezTo>
                      <a:pt x="154" y="103"/>
                      <a:pt x="154" y="103"/>
                      <a:pt x="154" y="103"/>
                    </a:cubicBezTo>
                    <a:cubicBezTo>
                      <a:pt x="154" y="6"/>
                      <a:pt x="154" y="6"/>
                      <a:pt x="154" y="6"/>
                    </a:cubicBezTo>
                    <a:cubicBezTo>
                      <a:pt x="167" y="6"/>
                      <a:pt x="167" y="6"/>
                      <a:pt x="167" y="6"/>
                    </a:cubicBezTo>
                    <a:cubicBezTo>
                      <a:pt x="169" y="6"/>
                      <a:pt x="170" y="5"/>
                      <a:pt x="170" y="3"/>
                    </a:cubicBezTo>
                    <a:cubicBezTo>
                      <a:pt x="170" y="1"/>
                      <a:pt x="169" y="0"/>
                      <a:pt x="167" y="0"/>
                    </a:cubicBezTo>
                    <a:cubicBezTo>
                      <a:pt x="151" y="0"/>
                      <a:pt x="151" y="0"/>
                      <a:pt x="151" y="0"/>
                    </a:cubicBezTo>
                    <a:cubicBezTo>
                      <a:pt x="19" y="0"/>
                      <a:pt x="19" y="0"/>
                      <a:pt x="19" y="0"/>
                    </a:cubicBezTo>
                    <a:cubicBezTo>
                      <a:pt x="3" y="0"/>
                      <a:pt x="3" y="0"/>
                      <a:pt x="3" y="0"/>
                    </a:cubicBezTo>
                    <a:cubicBezTo>
                      <a:pt x="2" y="0"/>
                      <a:pt x="0" y="1"/>
                      <a:pt x="0" y="3"/>
                    </a:cubicBezTo>
                    <a:cubicBezTo>
                      <a:pt x="0" y="5"/>
                      <a:pt x="2" y="6"/>
                      <a:pt x="3" y="6"/>
                    </a:cubicBezTo>
                    <a:cubicBezTo>
                      <a:pt x="16" y="6"/>
                      <a:pt x="16" y="6"/>
                      <a:pt x="16" y="6"/>
                    </a:cubicBezTo>
                    <a:cubicBezTo>
                      <a:pt x="16" y="103"/>
                      <a:pt x="16" y="103"/>
                      <a:pt x="16" y="103"/>
                    </a:cubicBezTo>
                    <a:cubicBezTo>
                      <a:pt x="3" y="103"/>
                      <a:pt x="3" y="103"/>
                      <a:pt x="3" y="103"/>
                    </a:cubicBezTo>
                    <a:cubicBezTo>
                      <a:pt x="2" y="103"/>
                      <a:pt x="0" y="104"/>
                      <a:pt x="0" y="106"/>
                    </a:cubicBezTo>
                    <a:cubicBezTo>
                      <a:pt x="0" y="108"/>
                      <a:pt x="2" y="109"/>
                      <a:pt x="3" y="109"/>
                    </a:cubicBezTo>
                    <a:cubicBezTo>
                      <a:pt x="19" y="109"/>
                      <a:pt x="19" y="109"/>
                      <a:pt x="19" y="109"/>
                    </a:cubicBezTo>
                    <a:cubicBezTo>
                      <a:pt x="151" y="109"/>
                      <a:pt x="151" y="109"/>
                      <a:pt x="151" y="109"/>
                    </a:cubicBezTo>
                    <a:cubicBezTo>
                      <a:pt x="167" y="109"/>
                      <a:pt x="167" y="109"/>
                      <a:pt x="167" y="109"/>
                    </a:cubicBezTo>
                    <a:cubicBezTo>
                      <a:pt x="169" y="109"/>
                      <a:pt x="170" y="108"/>
                      <a:pt x="170" y="106"/>
                    </a:cubicBezTo>
                    <a:cubicBezTo>
                      <a:pt x="170" y="104"/>
                      <a:pt x="169" y="103"/>
                      <a:pt x="167" y="103"/>
                    </a:cubicBezTo>
                    <a:close/>
                    <a:moveTo>
                      <a:pt x="148" y="103"/>
                    </a:moveTo>
                    <a:cubicBezTo>
                      <a:pt x="22" y="103"/>
                      <a:pt x="22" y="103"/>
                      <a:pt x="22" y="103"/>
                    </a:cubicBezTo>
                    <a:cubicBezTo>
                      <a:pt x="22" y="6"/>
                      <a:pt x="22" y="6"/>
                      <a:pt x="22" y="6"/>
                    </a:cubicBezTo>
                    <a:cubicBezTo>
                      <a:pt x="148" y="6"/>
                      <a:pt x="148" y="6"/>
                      <a:pt x="148" y="6"/>
                    </a:cubicBezTo>
                    <a:lnTo>
                      <a:pt x="148" y="103"/>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grpSp>
      </p:grpSp>
    </p:spTree>
    <p:extLst>
      <p:ext uri="{BB962C8B-B14F-4D97-AF65-F5344CB8AC3E}">
        <p14:creationId xmlns:p14="http://schemas.microsoft.com/office/powerpoint/2010/main" val="410628373"/>
      </p:ext>
    </p:extLst>
  </p:cSld>
  <p:clrMapOvr>
    <a:masterClrMapping/>
  </p:clrMapOvr>
  <mc:AlternateContent xmlns:mc="http://schemas.openxmlformats.org/markup-compatibility/2006" xmlns:p14="http://schemas.microsoft.com/office/powerpoint/2010/main">
    <mc:Choice Requires="p14">
      <p:transition spd="slow" p14:dur="1600" advClick="0" advTm="3000">
        <p:blinds dir="vert"/>
      </p:transition>
    </mc:Choice>
    <mc:Fallback xmlns="">
      <p:transition spd="slow" advClick="0" advTm="300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iterate type="lt">
                                    <p:tmPct val="20000"/>
                                  </p:iterate>
                                  <p:childTnLst>
                                    <p:set>
                                      <p:cBhvr>
                                        <p:cTn id="6" dur="1" fill="hold">
                                          <p:stCondLst>
                                            <p:cond delay="0"/>
                                          </p:stCondLst>
                                        </p:cTn>
                                        <p:tgtEl>
                                          <p:spTgt spid="32"/>
                                        </p:tgtEl>
                                        <p:attrNameLst>
                                          <p:attrName>style.visibility</p:attrName>
                                        </p:attrNameLst>
                                      </p:cBhvr>
                                      <p:to>
                                        <p:strVal val="visible"/>
                                      </p:to>
                                    </p:set>
                                    <p:anim calcmode="lin" valueType="num">
                                      <p:cBhvr>
                                        <p:cTn id="7" dur="500" fill="hold"/>
                                        <p:tgtEl>
                                          <p:spTgt spid="32"/>
                                        </p:tgtEl>
                                        <p:attrNameLst>
                                          <p:attrName>ppt_w</p:attrName>
                                        </p:attrNameLst>
                                      </p:cBhvr>
                                      <p:tavLst>
                                        <p:tav tm="0">
                                          <p:val>
                                            <p:fltVal val="0"/>
                                          </p:val>
                                        </p:tav>
                                        <p:tav tm="100000">
                                          <p:val>
                                            <p:strVal val="#ppt_w"/>
                                          </p:val>
                                        </p:tav>
                                      </p:tavLst>
                                    </p:anim>
                                    <p:anim calcmode="lin" valueType="num">
                                      <p:cBhvr>
                                        <p:cTn id="8" dur="500" fill="hold"/>
                                        <p:tgtEl>
                                          <p:spTgt spid="32"/>
                                        </p:tgtEl>
                                        <p:attrNameLst>
                                          <p:attrName>ppt_h</p:attrName>
                                        </p:attrNameLst>
                                      </p:cBhvr>
                                      <p:tavLst>
                                        <p:tav tm="0">
                                          <p:val>
                                            <p:fltVal val="0"/>
                                          </p:val>
                                        </p:tav>
                                        <p:tav tm="100000">
                                          <p:val>
                                            <p:strVal val="#ppt_h"/>
                                          </p:val>
                                        </p:tav>
                                      </p:tavLst>
                                    </p:anim>
                                    <p:animEffect transition="in" filter="fade">
                                      <p:cBhvr>
                                        <p:cTn id="9" dur="500"/>
                                        <p:tgtEl>
                                          <p:spTgt spid="32"/>
                                        </p:tgtEl>
                                      </p:cBhvr>
                                    </p:animEffect>
                                  </p:childTnLst>
                                </p:cTn>
                              </p:par>
                            </p:childTnLst>
                          </p:cTn>
                        </p:par>
                        <p:par>
                          <p:cTn id="10" fill="hold">
                            <p:stCondLst>
                              <p:cond delay="2500"/>
                            </p:stCondLst>
                            <p:childTnLst>
                              <p:par>
                                <p:cTn id="11" presetID="2" presetClass="entr" presetSubtype="8" decel="100000" fill="hold" nodeType="afterEffect">
                                  <p:stCondLst>
                                    <p:cond delay="0"/>
                                  </p:stCondLst>
                                  <p:childTnLst>
                                    <p:set>
                                      <p:cBhvr>
                                        <p:cTn id="12" dur="1" fill="hold">
                                          <p:stCondLst>
                                            <p:cond delay="0"/>
                                          </p:stCondLst>
                                        </p:cTn>
                                        <p:tgtEl>
                                          <p:spTgt spid="49"/>
                                        </p:tgtEl>
                                        <p:attrNameLst>
                                          <p:attrName>style.visibility</p:attrName>
                                        </p:attrNameLst>
                                      </p:cBhvr>
                                      <p:to>
                                        <p:strVal val="visible"/>
                                      </p:to>
                                    </p:set>
                                    <p:anim calcmode="lin" valueType="num">
                                      <p:cBhvr additive="base">
                                        <p:cTn id="13" dur="500" fill="hold"/>
                                        <p:tgtEl>
                                          <p:spTgt spid="49"/>
                                        </p:tgtEl>
                                        <p:attrNameLst>
                                          <p:attrName>ppt_x</p:attrName>
                                        </p:attrNameLst>
                                      </p:cBhvr>
                                      <p:tavLst>
                                        <p:tav tm="0">
                                          <p:val>
                                            <p:strVal val="0-#ppt_w/2"/>
                                          </p:val>
                                        </p:tav>
                                        <p:tav tm="100000">
                                          <p:val>
                                            <p:strVal val="#ppt_x"/>
                                          </p:val>
                                        </p:tav>
                                      </p:tavLst>
                                    </p:anim>
                                    <p:anim calcmode="lin" valueType="num">
                                      <p:cBhvr additive="base">
                                        <p:cTn id="14" dur="500" fill="hold"/>
                                        <p:tgtEl>
                                          <p:spTgt spid="4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ULTRA_SCORM_COURSE_ID" val="26D6C0BB-2FF5-48F2-BE9D-5AFDCD1692C8"/>
  <p:tag name="ISPRING_SCORM_RATE_SLIDES" val="1"/>
  <p:tag name="ISPRINGONLINEFOLDERID" val="0"/>
  <p:tag name="ISPRINGONLINEFOLDERPATH" val="Content List"/>
  <p:tag name="ISPRINGCLOUDFOLDERID" val="0"/>
  <p:tag name="ISPRINGCLOUDFOLDERPATH" val="Repository"/>
  <p:tag name="ISPRING_PLAYERS_CUSTOMIZATION" val="UEsDBBQAAgAIANqk9EgVDq0oZAQAAAcRAAAdAAAAdW5pdmVyc2FsL2NvbW1vbl9tZXNzYWdlcy5sbmetWG1v2zYQ/l6g/4EQUGADtrQd0KIYEge0xNhEZMmV6DjZCwRGYmwilJjpxW32ab9mP2y/ZEfKTuK+QFISwDZMyvfc8e6eu6MPjz/nCm1EWUldHDlvD944SBSpzmSxOnIW7OTnDw6qal5kXOlCHDmFdtDx6OWLQ8WLVcNXAr6/fIHQYS6qCpbVyKzu10hmR858nLjhbI6Di8QPJ2EyphNn5Or8hhe3yNcr/Uf5wy/vP3x+++79j4evt5J9gOIZ9v19KGSR3r3pARSwKPQTQCN+EpBz5ozM5zC5cMF8GhBntP0yTHoekTNnZD475RZRRAKWxD71SELjJAiZ9YVPGPGc0YVu0JpvBKo12kjxCdVrAZGsZSlQpWRmH6QaNopGdCnzwhmmQRKRmEXUZTQMnFGsy/L2JwvLm3qtS1BXoUxW/FKJzOqEnLHPb0pRgWpeQ04heNVrCb/UOZfFQafqCC9pMElYGPpxQgJvt+OMSJEhr+RGzUCUCMckAoCSV6J8hGxis8yKI6zUMIQpnUx9eDNjwlSu1gre9VA75gRiMBdFlxTkCIkgu+J4GUaecRqoQhzd8Kr6pMtsLz8eBqoLmAZuCCnosgfgzGDsgCHGEipHWYq07gKbkTjGE5KMw3NIZOBdOEQiPAW6nQ6RuCAxUITEXTIBPqMTbBLeUGyX/zt+pdyks7pFPE1BzrhvI3VTwY5xKbDAMq06GKYmJh8XEDaK/e/QuEUF79rVSm4E2FFmouxUBJXFJZ7Joo8L+ltygqlPvATSyguXCbMlz2jM+S0qdI14tuFFKtClSHkDuX4LzzKZ2Wcmzlb/X438G/F6W1VebQtS4JHzV0Pt2ath3zCrqcCmuhb5Td2l2jhsa/5jrDA5/V0T+hz9cfpjlwQ4ouHzRKaSeaPaqvvk+NxZNjRGnUY80VP9o/XclsRtbR1TKFhjqftLEOimpn9AA1T9pWhwAormbYmGGk6LqwE6g3ALEGj0WIwzcNWeCWfgwgHySzKOKYPZaCkuK1l3jh2WjW2Avh3aFOY8JWpxT8ZLcaVhwlGCb9rpA7qQjXRnQB8MN3utglHmg8kBAK7a5AFIJXOwP+uBuZiRnQfaAr93kqVuVGbJq+S1LfLg2yYXX49NV6XO7a7i1S552yZz/BQr2sNFrdL5gPZ/x7/e8XlAv8dHKSY4cqeJiwOXmEHfcFX1FAIKGFf4LE58PDbiwIWc1+kamumVboqsJ1A7q3vkBAPY9syx4GW6/u+ff3tifGFJu4u2u78OAgFimypI7sB+D3Qtqj+7QBge78vZRR+p7d1mJ9fzqsMoZOGz3CF421pyncPWQbdeSPJt0DBj2J3OgAexTXvdlDC6DUGY4egUapmdwp3RjJfXUAiZ1moQinW1ScB6mPb762VTK1mIIbJPayXmwIzOE+x59q4N5FMyvW57ZgY3inR76VZw6e4L5k5xAHX2CzyRyXogoG1NuyoERG/X9zTffN2p7laV/cvi8PWDfzD+B1BLAwQUAAIACADapPRI4pBfM/UEAADeEAAALgAAAHVuaXZlcnNhbC9jdXN0b21fcHJlc2V0cy8wL2NvbW1vbl9tZXNzYWdlcy5sbme9WF1PGlkYvvdXEJImuxdr203a9EIxAxxx0mHGzgxq9yMTsxpjYjEpu5tegoqiqJB16yd1gbWICPjRiIjo/pjlzJm56l/YdxhAxLoz0272gouDPs/7/Zz30NP35tWU7dfx14HJaX+v/XH3I7tt3P/T9Nikf6LX7hP7v3lmtwV+HvWPjU5N+8d77f5pu63P0dUzNeqf+GV0YtzR1WWz9bwaDwTgEHDA4eZomxzrtQ86JRfnHaTYlxLDeTjJSXvsDhzO41hZzm4puWXbD6+/+vbpszePnzz9uudhA2qCSPBSDNNBVSd68siYhxV5jpGADDESi0ZEu6NWjtbKQTUZsoTlfCJDswjc2NsnpRNL2EEeDWl2l8zZ9fE8YkVJYGg3kmhBYjmxnhAGichtd8gzWfxXWE1GlP0gSURxOKvOZuWlt/jqhCwuyIsryuwVuaiSyrKBITfnpWhW4pEg8rRLpDkWojteqZVXlLPzj9VlcpzCyRN8WSGHUSUYxuenpLRGMiG5kNZNN/4hvI+LF38HZ4zM8dQwzXokkeMYQUKsu/mN3UHO4vK7P8hFDifWrbHwlIB4yMlBimwX5bWMdbTUaC4tiziSU7f2LHEM0J4BBj6i5oaym8bhRVKYt0QxiCDxxiDoCcRDRwnCMMdDHyjVMg6/x0fzJF3Vqy7n0kpmXa+KnPtdTkUMKGnWxUGzucQ2Wp0QmkAu/EnSFQMGLxIEyoMkJzcCfQroeMYCgnsOgacruLhtAfQSCVDwzSMDCEsN0R5K62pthppN3hygWA7yhQubOLZeu4jixRWtuxNRNbRKtudaw2TJhIBe+KBGNMW0zWjt+h0J76vJeVyJkWBMyVyZJQfRcCG31iUvfPR3Uj9FM8gtQdu4uWFJrCsZWNGGNX2IwyElewJRqMFTGFy8kyQzFfirnMipwW0ICiduFML2oKEsrBuNPOgGWdJCLufVgw1rLt3SpTue6fHjcARvbigHmfs9sLV7YEG+PuGN1sX3unI3E+bc0NNq2hnBhViKp7n7KkbmUvKHt+3UHRXDxWU5Egc/ST5/O1O4etbyXfcW5Fo5OLHum9XSmXYFXy//F7kzLKbmnOU8faZzgq68Thr0TVnI4ZkPpjEIbliQA3XnEhfi6uxZ7bJkGkuz/WBQV3O4fpUPC0p2yTSa5ZoEc6nP5RiClLa7YFa3GvBh5BRoEVYmUjolh1sGuPoQ61W8p+T1erfPp7qTVtejcmGvveAGZtq2nVu3ikiLjLbdHa+CRsNlAKqqbsVxpGTM5/OiZtT6ZdDpv5IJ4etd6EQ5n7p7ydSuVshVEQLB+1E5lMbXB429amO17wuM6/G0ExqQtYbvX4vQmrv6RHXUoRWT8TYoIIp3DUguinUhbf+KrculiDkMtLYWOCMKEkM5NbR8+pucWCQ7ZZLPqMkw2SmaY9LXczfqp4CtGWo8gY+j3d3d5ig6PamjtX12N/Gxum2FA+ZV0z3U4voez2wp2csfDUhEynkbp8NMoBpvmhbOzMtGpKHh/q8nQ72JG1WiRJFyDXihz2H9AyGTK3ELaC/FPwdJqi/cUKWsliF8/h6Hzy2Q1LNsNr9tOGtvx3bkl90GWrQiPShRbnf9JQ0X0eWuvLYE9yBeSmqPh7YntUku1wDFgmR20JHzrFI9skBXv1qaGgMDrZ9vjfMn5Lx1CDi6unoe3vw08Q9QSwMEFAACAAgA2qT0SKRrvlwGBQAA2BAAAC4AAAB1bml2ZXJzYWwvY3VzdG9tX3ByZXNldHMvMS9jb21tb25fbWVzc2FnZXMubG5nvVhdT9tWGL7nV0SRKm0Xo+2kVr2AICc5gFXHprYDdB+y0EAIiQapbFMvE0ogJNBkorR8hC7mKxkFp8AoIQnwY5pzjnPVv7DXdoAAZba1qRe5OIHneb+f8560dbx4Nur5fej5+MhYpN17v/We1zMU+WVscCQy3O4Ny53fPfJ6xn8diAwOjI5Fhtq9kTGvp8PX0jY6EBn+bWB4yNfS4vG0PRsaH4fDuA8Ol0fPyGC7t8evBIRQD8M/VTihS1D8bJfXh+M7OF0ihSV9e9bz0/Nvvn/46MX9Bw+/bbvbgDogkkIMx12jMoke3LPn4WVR4BQgQ5zCo37Z66uVUrVStK4eusIKYZljeQRubORped8VtkdEvYbdpDO7YVFEvKxIHBtECispvCCbCeGQjIJeH5ko4LN4Xa3o+QmaTeF4of6yQJIL+GSPzkyTmTn95Qmt5Gll18ZQUAgxLK+ISJJFNiCzAg/RFY9rpTn98OhzdZZqUZLcxJUyfZ/So3F8tE8raboVI7trlunGP0zFsXb8KTphZ05k+li+S5EFgZMUxAfPv/H6aGWerP5JK4t45dQdi8hISISc/KXSZY3Mb7lHK43mMrKIE7n60oYrjm62q5uDj2y4oc/lcXyG7rx2RdGDIPH2IOgJJEJHSVKfIEIf6KfzOL6Ji1M0F7OqTtajen7KqgpR14masKFk+YAAzRaQm2gtQmgCsrtOVc2GIYQkielCil/ohz4FdGbLBUJ4DIGrGtaWXYCeIgkKvli0gfBML9vFGF1tzNB5k58PUHob8oV3F3H6Te04hWfmjO7OpvSzabo8eTFMrkxI6EkYasQyXNOM1k5XaTxfV8u4nCaHaT2fcEoOohFAQaNLnoTZH5ROhuVQUIG2CQp9imwqGVgxhnXtPY7HdK0EUehnKzC4eCVXK5XhryS7XY8uQ1A4e6kQnjsNZeGDqP9OK8iSEfJhqr49686lK7p0wzMrfhxP4A+renHhdg88zR64kK8veGN08a2u3MyEMzestDp2RgognhFZ4baKkbc5crDQTH2tYlibJYkM+El3dq5mCldzF75b3oJc68VV9765LZ1jV3Dm1f+RO9tifk3nJEt5/Szomz69XavmHGMQ3LAgB/UJjWp7jlEs3wmm6AcV5/bg4tUPpvVC0jGaFxoERqdVX9ONMnDUzlQSKzrm6IVkNrvgVLEa8D7kl1gZliV68gdejdrgzPG16ndLsc2JuDKZWxVcjZLdjeZS25hp2nOu3CcyK3PGXlesgjrDNQB6Wl/K4MRHe75wCJ1HbV0D1/3Xt2K1yivoQbKj3rxeaidz9ESDQHA+RWJreGOusVFl3nb8B+NWPM2ENmQXY/evRYCJs5TJnKVrdbiIyX4PlBAjBrqVAMMHkLF5pd+QjwlnGGhtI3BOlhSO8Rtosq+S7AxdKdGdrbp6TFc0Z0zWYh5EnQywnYeaydK/11pbW51RXPfERBub7Lvs5+qyGw6YV0Px0AXXj3hjmhwUfrYhkRn/VZwFc4BqvGYucQ7eNDILDfe1HgtmEzeqxMgyE+gOQZ/D4qcfTpJyxgU6xIiPQZLMVRuqlDMyhI82cfzIBYmZZaf5bcK5ezU2I2/cBmb6jNvgcFLX7JTciFZmexQmGDTf0HAFVd6R+SQ+ncXJnPFsaHpMO+QKdDM8SOY1OnpU0KtFF3Tm1XKuMTDQ1vnKOH9Bzi8O476Wlra7lz9K/ANQSwMEFAACAAgA2qT0SBh3p4QHBQAA3hAAAC4AAAB1bml2ZXJzYWwvY3VzdG9tX3ByZXNldHMvMi9jb21tb25fbWVzc2FnZXMubG5nvVhdTyJXGL73VxCSTdqLurtNdrMXihngiJMdZtyZ8WP7kYmpxpi4mCxts5f4gaKokNr1k7VCFREVv4oiov0x5Zwzc7V/oe8wgIhrZ2bb9IKLgz7P+/2c99DW8e7NqOPnobfBkbFAu/Np6xOnYyjww9jgSGC43dkjd371wukI/jgQGBwYHQsMtTsDY05Hh6ulbXQgMPzTwPCQq6XF4Wh7MxQMwiHogsPt0TEy2O7sdisewd/N8K8VTvAJipv1OV04fIBjBZJZU7Pzju/efvH18xfvnj57/mXb4yrUApHkZziuiapC9OyJOQ8viwKnABniFB71y05XuRAtF0JaMm8LK/TIHMsjcGN7lxZPbWG7RdSr252zZrdHFBEvKxLHepHCSgovyJWEcEhGXqeLTGTwn2FtK6LuhmgiisMZbTJD5t7j6xM6O0NmF9TJa3pZosV5E0Newc+wvCIiSRZZj8wKPER3vFAuLKj5i4+leXqcxFsn+KpI96NqKIwvTun5Ek2Pk8OUYbr6D+FdnLv8KzRhZk5k+ljep8iCwEkK4r21b5wumo+TD7/RyyxOLNtjERkJiZCTvSRdz5GltH20Um0uPYs4ktXWtm1xdLG+Lg4+su6GupnC4Vl6OG2LohtB4s1B0BNIhI6SpD5BhD5QSwUc3sFH0zRVMqpOsik1vWxUhWR/JcmICSXLewRoNo/cQGsQQhOQw99pqmjC4EeSxPiQ4hb6oU8BHU/bQAgvIfBUEefWbYBeIwkKvnpkAuGZXtbH6F2tz1CtyWsDFMtCvvDhKo4tly+jeHZB7+5EVBtfpOtT9WGyZUJCr3qgRizDNcxo+eYDDe9qW9O4GKOhmJq+tkoOouFBXr1LXvWw3yidDMshrwJt4xX6FLmiZGBFH9bUPg6Pq5kTiEILncLg4o0tOlGEv5JEVgutQ1A4casQjkdVZeG9qP9RK8iSHnLhQNtbsefSHV2655kRPw5H8OqKupd+2ANHowc25OsT3uhd/KAr9zNhzQ0jrZadkTyIZ0RWeKhidCpJzt43UjdVDOfmSSQOftKDg7uZwqV83XfDW5Brde/Evm92S2fZFXwz/1/kzrSYunO28/SZzkmG8rpZ0Dd1JosnzixjENywIAfaxhU+jGuT+fLVuWUsy3eCQUPN4fpVz2bUzJxlNC/UCKaSn8vRCyltdMGqblXhfcgtsTKsTPT8lO6vmeAqQ2xU8YGSV+rdOJ/aRkpbjpLD7caCm5hp2Hbu3CoyK3P6dne8CBoNlwGoqrYWx5Fzc74eP6pFbVwGzf6r6XF8swmdSA6S9y+Z8vUCvc5BIHg3SsZT+GavuletLHb8C+NGPI2EJmT14fvHItTnrjJRTXWox2S+DUqIET1diofhPUjfv2LL5DxiDQOtrQfOyZLCMW4dTU6TJDFLNwr0IK0lL+lGzhqTsZ57UScDbLVQ4wn6R6q1tdUaRbMnFTS9WiKbiY+ldTscMK+67qE617d4e4acZb43IZEZ912cAbOAqr5pbnEWXjYyCw33fz0ZKk1crRIjy4ynyw99Duufmp8ixbgNtJ8RX4IkVRZuqNKWniF8sYPDFzZIKlm2mt8GnL23YyPy3m2QC5G5HV3J81NqzmwF1qOV2W6F8XorL2m4iK42ydIc3IN4bkt/PDQ8qS1yeboYHiSziY5eZNTSkQ26ytVS0xgYaONcH+dfYJw/Ief1Q9DV0tL2+Panib8BUEsDBBQAAgAIANqk9EiqiTkF8QMAACwRAAAnAAAAdW5pdmVyc2FsL2ZsYXNoX3B1Ymxpc2hpbmdfc2V0dGluZ3MueG1s1VjvbtpIEP/OU6x86sdi0iZNigxRlBgFlQAF567V6RQt9oC3We+63jWUfurT9MHuSW7WCwQKaU17nHJCEXh25jf/Z7zxzj8lnEwhU0yKhnNUrTkERCgjJiYN5zZoPT9ziNJURJRLAQ1HSIecNytemo84U/EQtEZWRRBGqHqqG06sdVp33dlsVmUqzcyp5LlGfFUNZeKmGSgQGjI35XSOX3qegnIWCCUA8C+RYiHWrFQI8SzSjYxyDoRFaLlgxinKW5yq2HEt24iG95NM5iK6lFxmJJuMGs5vZxfms+SxUFcsAWFioppINGRdp1HEjBWUD9lnIDGwSYzmnh47ZMYiHTecl7UXBgbZ3W2YAtz6Tg3MpcQgCL3AT0DTiGpqH61CDZ+0WhIsKZoLmrAwwBNiAtBwroK7Yad95d91e4E/vLsObjrWhj2EAv9dsIdQ0A46/j78ZeGv3/f9QafdfXMX9HqdoN1/kMKIbgTEczcj5mFkZZ6FsAqYp+M8GQnKOBbpN2FUoLHMOc0mEMgWwyyOKVfgkA8pTN7mlDM9x26oYTfcA6QXKoVQD0zaGo7OcnAe4CwgGoa5XNXEyetVTZyebbjuWu0Pbu200qNa0zDG4kFaYZrnrpOWbGMpNlwzz2QkebRyCJIRRF2awFpPDO+ZaCHnkUPGmASOrl5kjHKHMI2uhythlY+UZrrovdY6J0EsHBJAboZboQhjmqmNiK+ibgo/bP7ZlRrUXzYUlvQY6x8y5xGZy5xwdg9ES4JpzhP8FQNZbyYyzmRSULHfNVGcoXFTBjOIzssoeo8qkhwlcbikHLTV8DFnn8kIxjJDXKBTHEVIZ8riV/cCTqlSD6B0aeMz2yLt7pX/7plxkEZTKsI9wbE2IEn1QfDpnAipl3IYjpDmCoqkRCwqzsr4Vv35NCiW5Nym+d9Oxhr0AVNyGC37JOaHFpRWG9Np0YimuQpobEGGKbGYeBDiZGEih7KAIRVECj4nNMTprUxbT5nMFVJsA1to9fMWWnnCRPE0wSmIGrMIslKQtaMXL49PXp2eva5X3b+/fH3+XaHFXutzatTZxXb56OIsJ/XN+vyB0HeW6JZsS2aJKdRoS+nuF4PFAtse8Z5rVs/uTVQszKe4iIb+xeDymgz84W0nGNbLFENXYt/pMMZyGpv3yDIyvdsA0+GXgjdRL8PYH/i/lwLEBJbqm3Jqu71SDr8pwzWwm7y/tsVLmYCTf2InGc5+zhKG5fu/6OPHWurXR8B/0sa/9EJpZ8CB2hhoFsaY0YNVwZMfk4cM71OKmH1aXQE37nyeu/N2bU4SJliCcTTvAasrefPkuIa3yJ1HlQqibf6Ho1n5B1BLAwQUAAIACADapPRILKqJ27ECAABUCgAAIQAAAHVuaXZlcnNhbC9mbGFzaF9za2luX3NldHRpbmdzLnhtbJVWbU/bMBD+vl9Rdd8Jey2TTCUonYTEBhqI705yTaw6dmQ7Zf338yux26TNekKq757Hd763guSWsOWH2QwVnHLxDEoRVkmjCboZKa/neacUZxcFZwqYumBcNJjOlx9/2g/KLPIci+9ATOVscAG9m4X9TKF4H98WRsYIBW9azPYPvOIXOS62leAdK8+GVu9bEJSwrUZe/lis1qMOKJHqXkGTxLS+MjKN0gqQEkxI39dGzrIozoEGT5f2M5HTuzr9+gPajkiiLO3mk5ExWosrSJN8dWNkHM/07WlVFkZOExT8VRr65bORUSjFexDp5XdfjYwyeNu1/9MjreCVSWjKOV3Edw7luNTjZ6K6NHKWYB5kHJ2tgk+PfetdBPJf47lHZlwFp08mrwcLwRQ9p7BUogOUhZOzyZq/PXZKzwcsN5hKDYhVPehJB/2EOxmuSXU97g+8EVZGIK/oEa+cdg2sXLwRMNX3+NXq1q6KOL53XRSggJ1XRhH2yh75W6f1CBkpe+QzJSU8Mro/gh9aHCeU+Bb7Yp7OvrYCw/oY8hVOwWo8PZjBlZFrrwiYhpewlCacF9KAqRrKrM6FlB3FhBjekQorwtkvg8v39jESZQcG32nDfYUUURSG2s3GqJd0XC97TrvRW9N2dD8K/ePceab0Dr+eY6VwUTf6R0nOZ553Pbf3zLNhilmTGg/inm34VFKDxRbEC+d0sh/GFUwGczdcY3CURVlA2XCekb9kqACsa3IQa103AqFxUp3D1aSqqf5TrwTeoEwJI0bHVLW+jmHy3peRwjcBYFHUoWvdwVmajipCYQdh9iOFffDYy5DUXTrWcDfqATYqbjmvmdSTflX0rRLjUsMA4VXHNcxwlvNbWOFc2pclkx+WcD/6yVoO28y0XuzdKXwrJTdr+3EKtdL8N/kPUEsDBBQAAgAIANqk9EiYwI4lxwMAAD0QAAAmAAAAdW5pdmVyc2FsL2h0bWxfcHVibGlzaGluZ19zZXR0aW5ncy54bWzVV21vGjkQ/s6vsPbUj2WTvlxStBBFyUZBpcDBpi86nSKzHlhfvPZ27YXST/dr7ofdL7kxBhJKkpo2ae+EIrLjmWdmnpnxsNHRp1yQKZSaK9kM9ut7AQGZKsblpBlcJGdPDwOiDZWMCiWhGUgVkKNWLSqqkeA6G4IxqKoJwkjdKEwzyIwpGmE4m83qXBelPVWiMoiv66nKw6IEDdJAGRaCzvHLzAvQwRLBAwD/ciWXZq1ajZDIIb1RrBJAOMPIJbdJUXFuchGETmtE06tJqSrJTpRQJSkno2bwy+Gx/ax0HNIpz0FaSnQLhVZsGpQxboOgYsg/A8mATzKM9uBFQGacmawZPN97ZmFQPdyGWYC71KmFOVHIgTRL/BwMZdRQ9+gcGvhk9ErgRGwuac7TBE+Izb8ZnCaXw077NL7s9pJ4eHmevOm4GHYwSuL3yQ5GSTvpxLvo+8Kff+jHg067+/oy6fU6Sbt/bYWMbhAShZuMRcisqsoU1oRFJqvykaRcYI9+QaMGg10uaDmBRJ1xrOKYCg0B+bOAyW8VFdzMcRj2cBiuAIpjXUBqBrZszcCUFQTXcA4QA8Narnvi5at1TxwcbqQeOu/Xad0aZUSNoWmGzYOyRWhReFO0UhsruZGafSYjJdg6oTGyLDCX45JTERBuMLd0fWosA+aMC+Tf2u7Xx9JsJZdmtNQbHK55tK2ctn7vKgP6D5ecE92l+k5VgpG5qojgV0CMIli4Ksf/MiA3x4OMS5UvpIJqQ7TgDMiUwwzYkY+jD+gir9ASb4tCgHEePlb8MxnBWJWIC3SKdwvKuXb49Z2AC6r1NShdxfjENX27exq/f2ITpGxKZbojOFYb8sI8Cj6dE6nMyg7pSGmlYVEUxtnizCe3+reXQfO8Eq7MD12MG9CPWJLH8bJLYb4agbfbjE4Xg2iHawGNI8ixJA4TD1K8GbiswBcwpZIoKeaEpngfazvWU64qjRI3wA5af3uEzp5wuXia4KpHjyWD0gtyb//Z8xcvfz04fNWoh//89ffTe42Wm6ovqHXnVtXJnavQz+qLhfgVo3vW4pbtmSpz26hsy+ntq365krav+Ci0C+H23bJYgT9mtQzj48HJORnEw4tOMmz4lLercJJMmmGDjO1vPR+b3kWCBMde8JZHH8X+IH7rBYgl8ZoEP7fdnlfCr320Bm4392/sZa8Q8C6fuLsJb3PBc44N+b+YzLuG5PuH+ocM5v0/+tzYPtRgAi3TDGv0aHX9+VfZgxL2X+LAPa1fpTbenaLw1rfUGso3X/lbtX8BUEsDBBQAAgAIANqk9Ej4YrFrhAEAAP8FAAAfAAAAdW5pdmVyc2FsL2h0bWxfc2tpbl9zZXR0aW5ncy5qc42UTW/CMAyG7/yKqrtOiH2W7YYGkyZxmLTdph1CMaUiTaIk7egQ/3045aNp3UF8ad4+fR27cja9YLfCOAyeg417dvt3f+80QM3qHK59nXfoGeqh4ekcPtMMeCogbCDF4dOjvD0RlHEonOms/EBbU/MLJb5ZMG7quCIsNKEZQisI7YfQ1lTiX6+yfVVVRbU2z3JrpejHUlgQti+kzphjwqtXt+oFNmBZgD6DLlgMnmnkVhd5cnyIMOpcLDPFRDmViezPWLxKtMzFvCv/slSgdz98VQGDp+hl4tnx1Ng3C1kz8WSI0U0qDcbAPu/jBIOEOZsBr/kO3PoH9YzbBTXoIjWpPdCjG4w6rVgCrS4NRxg+JnZerW5GGG3OwtpWxN0thkdwVoJuWY3vMTxQqlxd8AOVlgl2pIW2e35EuWTzVCT71AMMksPDom1X906FuuOPQ2+EZGOElsREZl0XxwVTb8nBNY2sU2rmOSUKSpREYkWBBXka27xGcP8VfJ87S3EUK7ve9g9QSwMEFAACAAgA2qT0SHTznTAtAQAAPgMAABoAAAB1bml2ZXJzYWwvaTE4bl9wcmVzZXRzLnhtbJ1SPU7DMBTecwrLEwzEDVMVJemAhMTG0M5RcNzUyHmO/BwCGxsHQOIWMLNwmwqugSOnVSuBEnWw5Gd/P37fc7J4rBV5EAalhpRG4YwSAVyXEqqUrpbXF3NK0BZQFkqDSCloShZZkMhoDrdGoLBInARgSjfWNjFjXdeFEhvjFFCr1jphDLmumVu1BtYzWeOp1HNjeRJ7OKNZEBCS3LVS2RvI3N5VHkLQ8JT2nJxDKGGtKfsPUIoRgBhTEDgCWJsRwH0zAjDtASBh+577irdodX3MhKJ2Q1uaopR9lIUiVxsJ7oqccd08nVMPdwQZ+zS9mdfKd0HPhqjzWiAWlWtUQbV/5TCPv5x/Pp63X6/bz/fvt5eJXtGpXiuw0ipRTvS5nOqTsF2yQcIO/n0W/AJQSwMEFAACAAgA2qT0SJtte1tgAAAAZQAAABwAAAB1bml2ZXJzYWwvbG9jYWxfc2V0dGluZ3MueG1sDco7DoMwDADQnVNY3ltg60BgY2QBDmAFCyH5g0iEyu3J9obXDX8VuPlKh1vA9tsgsEXfDtsDrsv4+SGkTLaRuHFAc4ShrzrxSDJzziUmOIUevhbWgswTaZnRVdmw7qsXUEsDBBQAAgAIAESUV0cjtE77+wIAALAIAAAUAAAAdW5pdmVyc2FsL3BsYXllci54bWytVd9P2zAQfi7S/ofI79gtHQOqBMSQ0B7GhNSx7a0yiZt4TeLMdgjlr9/Zzu+lbEh7aJWc7/vufPfdxb96zlLviUnFRR6gBZ4jj+WhiHgeB+jh6+3xObq6fHfkFyndM+nxKEBlzg2ApsiLmAolLzSA76lOAtQzYGBGXiG5kFzvgfsUuNtIJ0v07mgGLrkKUKJ1sSKkqirMFSDyWIm0NCQKhyIjhWSK5ZpJ4tJAXoNd6b+j4ZeJnOh9wVQPWei3B65JWo5nxQck1RILGZOT+XxBftx9XocJy+gxz5WmeciQB5Wc2VI+0nB3J6IyZcrYZr5Lcs20NklY28zXK744zz0lwwA5h03GlKIxUzjNY0QclkyA/W1KVVLzqAGt4VU7XvNav4153zRutnOkcy7Kx5SrBI76kM46CfTJMKqf2etaBT00Cro1TMiT7FfJJYvs67dWjPMFcgFbxdk8sapCOICnWxpqIfc3AAMV1R3EbdOwaxq2oJYDt9HXHQVqbrtlVJeSNaWa+U88YuILlZIaWVxqWTKfjIw1lgzBPnFXrpvUNcRPdJae/kNvjN+oNT/Va52xgP/RmE9A1NaE5xF7vuXgo1kGNdUMim1sWBcpNjG7nFT5mPV0PTC5HOumwEU8TWXMYAwjqinp7OQQlEmqwCUs5QjbOzgITnicpPDTkwzj04M0GZW7SYbewUFwKsLdBLQ1t2Uk4zqOxNQqyCcT68QPS6VFxl+sPAd7Rq+sDl8buebouuDtwdn8j1EcxGgGc4smVpd56u2r5vDezKlWnc+mcJaBWmEemC4L59XMQlmMfCK2pWWqb/o5NfuwBx3lPDUd01zfQe+iWvMX5lU8Ml+6xdLUJGFGMwH6cL7sMUA/YbsMwlvToYhbkTd1wJjYN/dvK9ps+bp1ruuHOuxDDZ84qxzGzdRHUEcsRZlHox7iovuIqBR22rVk1EvZFm60OAGRiiJA7+GhvvPF6UV35bPFRYO1ed27wC6XN6z0OuFOQaTWdXsRv94N8PgbUEsDBBQAAgAIANqk9EgTLnxpzQ0AAGBkAAApAAAAdW5pdmVyc2FsL3NraW5fY3VzdG9taXphdGlvbl9zZXR0aW5ncy54bWztXetv29YV/96/grBRoAMGW29Zg6KBIqlEqCy5kpK0GwaBlm5sIhTpUZQTF/7gpHHzboJlTZvEzWIvdRw3cZtkeTmP/i9bKEqf+i/sXJKSSL1MSm7RFjRhI7q859xzz/ven41EK8c5gapWZLHMfcrKnCjkkCxzwlwl9h5BRIsiL0ozEqogWRuwDhECW0YHxg4LMifzqDRGVGRWKLFS6cDYMZavoDGdpElEcPBitirLojBRFAUZCfKEIEpllh8jFlm+CqwS2tfY5N6E4iKSHJAdY4uoc7Gw9rUnlWWlYBg/PWmKYnmBFZZS4pw4McsWj89JYlUo2ZFxfmkBSTwnHG9NjoQppvcqPFeRkzIq95CNmcKPDaoFsF4FtUULMfgZTMizs4i3ruexQ9G51gA1dFAuchVONlGSXvz0pFxg51AvnYcSJO3rRyLAGr3sFMbPABoZnZRbs/0+/PSezbNLSOq1BB3AT28icaG64NB9FiRxDmu5pwb6m7ZFxotsCSK+LZ4HP4Np8ObwcnasY1GYtnW6OS86aUonfRMMzUrHiTiQEx8UxYWlP+xDovGG/FTI6zjR+ALBqUjcaaKZClP+BO0s0cQjdLwPzX4mGl8kRMZ9TjMNHWKovYK4Z6YZoL9BmSbgD8SD4V823QQDoXgk4Cjd+D3+SMBhuvExIX8kaDfdDFB8/3TjpX0Jf+IXSTe+iD/oTzhLN3aW6ko3A0LKmm4sntOVbiwDppbnKCeUxBNJ4ZhoEDYTDoXfVmIeQpeamAqTU/QUfArEAz4iHGB8zBRBM0GwEhHx0xE/Be+gBlHRyQ4WOl8JFSHJ9OYanbS87SZIChUkyUmhhE7G/NbZ5lfWHRyUQP0wrxILBfCz3Fx1WS9LRMALLQ6z7CP9fn+IoIK0l/Ysh8ORMOklGE8g6PEvx6dw2SO8waA3Elr2hn1BP3xKRELAJcBEQkQgHAj46GUf4wNqgiTjtI9aDvsjXi8JqzFTEWo5kYiHPR7C6/X6A/RyMORPxD0EzPYDD9I/hRXop/1xf2iZjJPeKT+RoBLxRGCZoZkQFSSmIHA8nuVAPO73eNrKbe/OrK72qO3tNNW5B8OeJuj5tu1tVueKFquSBJPzqAxeLiOj5kGSLyNBd1yYghv05oxWJ24ZbUUCpo+pp36on39c21qvffNjdFIbskSKucu3WTpj47qfGLuwQ6klcQd05uIZG9f7c7tkxlp6gz6IqE/5tCNmu37Gxj1ajz5odo8CGhvXm3T7ZM2CFhvXWzlblKYSCoJqXw7o2kvurZE+RTQ2rveDg0g7q2hsfIrEz2CajjIKMmr9+t5EWlmIjesN+8DpXYU0Nq6nxoFUnZXUjvZ6lVI7hu6qpSCh1rTbImoVUztWMtSmt+0dE42PnbkkWoZVwLjm5GIMaSxn4gUqMz1Dpj8ppDIHM4V48uBYTFl9oFx5Udu6Ud++RHzgC02d9AZDf4hOGoQ2WeWmyVSqF7Ogxx6vdD6bSRWAIZMqpJmP82Oxdy8uvnux0lh/6pg+czifSqYZEOfuPXX3sWP6mSxzBK9/wf76h7NZJp0v5FJJmikkc4V0Jq8pKMXkGXosVju9pfy42rhzrn5vRV27qKxuNT7bql34UnnzSD1/tnb+cv2zN+rL1+ruJRuL0ZlpMpkuZJlcPpuk8slMGnb6w+V3Ly7Xnz7/6fUl9Yd15c4j5dWu+t3F+sqq8vyx+uyaunmq9nBDX96YsHpP2Xn5v5XTdpbMkkeT6YOFfCaTyhWYNN0cGYupT6/WvvmX+nJbWbvunFOWzDFZ0M/9dfXmTu3a5nAcCobzYa0q57YbN+465nMoefBQCr7zWJz67Q1l9bz68HPHbGYYMIY9QvAXJgsel8sdzWTBR+qvXyir3yrff65uvNY9ora9Ud+8rlurtv3P2vo5G2yTaSoDzkjlTax1puAgtYf/Vjd2bXCZZnI58iBTiGc+Bl8GDlc3HVJlPgRFbOwqOzcdEn7C5MAhvv7eBlmaPJI8SOIIwDHXDIhmwF3ZBh0qD79Wrlx/9/Kicv4yjoS1i41TX6g3z7SCz/EyOeajw2C7JJkyxfW7t9+oq/cadz5Xdq+oK1fqm2+cLAAJh2Jo7EUfHU7+pZAgkymGLoBb0ZmjhbyWDWElHOAb3ymrp+pbj2A3jZXHEOzKrTvq6V14W1vbbqzchM0pa+3MQrxvZKQ0zXz8/gSkNLz1Fw8a979yLpYlp3VJp+tBWT2nfP1V/f5mfykIsxQOU18PibCX9xWnWyP2RNHV60igHMWkyWwy08966pn12pMvzew7rKfsXKqduwqyqg8eWDWmvH7akl+XGNJ9/f6j4eRzakbb4ihvL+2XDvc0LBbQsb5GEDCnZ+t4EnJh/ey2cvqJIzoGKjaki8atV8rDq43Pnr579cwRfTKdgIX1SgAlvf7kbH3rgiMO6UyTyZn1UfgcATWbRXGS4wwWR5l4LpmH9kx99lj97oYNWi3YdQv3cQfNF8xx3Li10bh+sfbwrtkZbCxl6qosVSmfzKdwR/nDF5DboZBAJm7cuKqce2aP5+FppqkBvZB07qO+eUp5exu8tfZgvbtIvXtzWX2zAxtS7l2sndpQ3t43erivvvjziALo+zIztcGwFagDjdKKUS36OuzS2pu9DjTHkFnqUIEi0xSDe70r12vPztmnA/fHSkjlc4UUGcccao/Xa2vn1Vsv1AebjfWX6q0d+9z0YwLNJEjg2Nz21TX1PxsTExP22XRKpHFQX12r3V776fVNp3wgvnHeZFr8/qrcPVt7svU3G4zyZNxKq5PapDTOW21am6eufBKc8pc8xmjObliPzOdJ6tA0xAO0m/WnZ2q7Vx1ymCazH0I60xp/sN4drDHl+bfK6nOHjDTNO9G5idb5WddM3VVhdlZqF77FleHpmfqOnRYc7z6fnCmQNK3dBECRe3W7du0C1Frlwh18oDFdCTjgRx0i05B6O1iqz7fqr793yFIrWc0cBYlA/9xKA/+ANNCnPLQG2lcsPLskVmXLjY0gSyI/g++6ui93YQK+mpvlUUyWqig62fxknlGZF09kqjLPCSimwarRSfNQ59QZkGGGrVaaLK1jnbOz6AQnlExTjYHOeUdEvlpGlL4b03TreCcVRcW1q2Cz3K2xLsEltGi8MkneHuycn0Yn5a75psHO+TmeK6GMwC91EXW+MVM2r+firGQet2M5mIMEFgab+m1+ss7BEqTwNW3FJJIxYJ1ZFksoVsHC5rkywtYHF8RjZoEn+0gcFdhFbk77XaJpTDO7pG27gmEIy4u2804O9t6o9vtF/V1b24c4J5qtr3125v86mtCpC32UkJcW0IExVpbZ4nwZYztjhMHjwBhm2YYie9HhK3UgQhJGfRxRllnpOJLyosg7W1EQZWSm0H9PYiCJqAf6YKLoZJeaopOD7BM12PY3n1AtzyKJAQ/gUNM1rWPm2fPc3DwP3/IRDp1AJStZn5dmenkeWAss14oC04DFqRArFeebkaJ/ML8vV3mZ49EiamYp04BJNYN3H61AZAx2bFJOoWOy2bWNEccRYKS5tiOaZ1tf9CU7AvKK1rRpfuEs4GR2tqJtvkeisleImhkaO7t5qj5gcdsei8HcfuqPTporLCSoHlirbQDW+LUlF4d1cVgXh3VxWBeHdXFYF4d1cVgXh3VxWBeHdXFYF4d1cVgXh3VxWBeHdXFYF4d1cVgXh3VxWBeHdXHY3zcOa8xxgVgXiP1NAbHtkP2N4bADAu73DMTqf0jrYq8u9upiry72+qvGXik9Kgkclu+Nir2amY2KveKfw8Ouxj+GxF3xz32AXD8Rq8Q8u4gIWYS2Cp0g5HlEQH7mJERoHTZ+gXM2J2g9xDCoa06UpKU/apzZqjwP3jPPVogSV9FOAdqy4CPae6MP1ZpwAjd+8xzMFMssJ0yMBsAyQomgJRavNDT+ykhsBUmjgK8aB4Lk+dGQ10PNNnIIaTTsdQaXfsfYK4M7KYIlFthK5YQolSxOYzbdkABsHrNp8gbDc0IRXAcV5SGg2HRmCCQ28+EwKCz8GAmFxTFYZLG/80sEWywCHdbmIidWKzCyqB0V9GisTIwExPaMdp0xKFv7NMctIhBFKkGd2x9MFi9aZpcIOPERbGmRFYqImEVFfA1DQAsLiaCkvcOW10T4e5X7lGBlI/9Ysdl9xWM1yaBHhsWgT1mQ91odq83YwcT+wbAtKewoYGgRBgKvjk1U4eA0qWfp/TCUHdS1p7H2lGN0fdk3288gjBlQjXPiMGgqA8WTHwJGbR2dCXzkHg5FTYvECGwMELXNQTvEDweiHkWz+PgxAorasjc+JPJIRu1QnUXHROiXeMQu6o0M1C7N/BOjQ6np1qUkrog8V8aHqP1AU4+KVb6kRTfPHdcqAui5WkbdfdgxSSxrozxbafq1XpT2B1XN6uvOOGsgBoGrvW1lis+RLNYBslI4nvlRQFYIkzIrF+ehCh/DB73RINacdhf435XNoSFWfZQwRv80OsSqXXcNhbBqH4YDWO2fr7oR1mGPLKxelsoivoKfGAVrhaAQq1IR4xIjwK3T2u08oV3PDwe3aqYbFm01bkRHhFsdl5ButJXiueJxvfyW4ABj3PMRvDgnDou2tliiEic75zkQbk3j9rxXrXOhVhdqdaHWXzHUagPG7Ie12iDtDbbaIHTRVvfPXn82uLUX3c/1d6/tdPXrQls7x4AU+PX9T0T+D1BLAwQUAAIACADbpPRILoBvDoQrAABkawAAFwAAAHVuaXZlcnNhbC91bml2ZXJzYWwucG5n7X0JNJTt/3cKSQp5yBRGiZ6SMCpkj6gseZJ9N0QJTVPWGRPKkskoT0YRLY8k65T1sYzCDNFMWuxZZpIsYxoyY5nlnWlV8fu/57zvOe/vvEfnxHHPfV/X9/p+vvt13d9JsLYyWye8SXjFihXrDh8yObZiBT9oxYqVV4QEuVdeDpn/y/3FBz1mdmBFIUFmhPsHv6+RpdGKFRjUWqanAPfvNWcOOUJXrFhfz/vPhw964L1ixanZwyZGx0PdKG8D8mAdjgYfq5XcL6gafkgR3tSw/ZrvVtrV2Ieh6S+l/u7c+se9RuEtkqV+Cg6X24T6/vG6s+myYvce0e5uJ2hMWYJlfmv/2Ed3iG/ICbrLfP4Y80TBlPaZQ5G+7X0a8zeJ2h2O/aUnCMZxjfj0oNqwmVF7bPjMJBoLm5q9pAp7krNJrW7FKpGFP+pubfKrNPH+46rtLgO5U5yZDgSrQwdufWDDFvGfb+T+cPGSByXSIRLe1fRu/wMiI5t+v6Mgqmk3iXynvC987BTwnWIuUv2ljqC0xwW+BT8m4qKa1OQud6SHPqXiJSbC6LoaP4+CPC0PQsa5wWgHjWILjH+dQ+3MtODW+lC/d9twYPQ20K8fYkWEQNsC7bMqZu+cw0b+GVar1//T54QL8sbJW5p+Jknaw0N6VbSIQ9yTndevP/tlTCEQPyBa5NdVxKrLN104L51/zb5Z+Wc+/DbB7dd16NpP2fX+RTXBM/RyLPzjnZU7b6+kPZaPVGogxuo9+Vve+FW3gK/oPvwhK8DXB6PmfQey2CNZ64NqplNvpAs/uCAMOypA8jVmIpvogkax8gpXlBJbZ+YZaxOHe6GEr9M/r0Mw8Yi02twLwg/qmoUbiPGniWLeQqCXfo+akIxEke9sQKxLw36+yU7gkd4BLr1i3gvWYH3Cw38lOVjSmk9SzNvvgI/ln4ktM/NVk6RKRu9XsAw1PC7f5y3DWbKJLqID4gdGiy5gzzOR05YevYW8G6JFLB/kr/GBAIIUY7/zpO4PS4HjhgJlO5MpksHeQvr8wAU8/BvQebOuwpV3Az/gprWjxDMSqE9Y5IfQBuT49c/gNNerVn98+tyXyZkkO/fPtT/vcA8fyX7sjurp0U5iaRJeTfjCgS0S5eCejnaO/vQ0lAGfYAc66+Dz6v7kEi28CNHjtw7BR22y9usyP9bHMaqH9ahzsMnm7f3aPvz8kPn5PkZtyNvnc2OQ+TndFgR+Jicrcu6EBZPx2kzn/ts+Nmv8MbF2LNmGnKQXC2WUlwcn2US17ZRvenHx2U1rKTTNzuPHXHSLB1sb4g8j+AHqbUFZKp1+T55kG5kig4ZD3101CySwGiSOVk+VdkpC0uUV5OzHRx1Wy4whVIuyWQiXGFHJCuoSC/De7ie+s6SONDuchegYpFGFtmxFxqPMY5BDh7snkOcvnOEN9+psTlOuLKDLSbpoJSN7AUACPwCS1xH3r1J3csDo11Ie+FEjIM3m5g9jkPS07nnXDGFQUo29aZk+Lq8OuSQhrgG+DXNw1e6wVJ2dhT5mpj07XspB3+uBHk2ruwmcyOeqicRO/wOOLjjnKM/vytJk9a+pCIi0CYhg0tLRNSXWCmwESw4Q7O29VxrhvoS0NFk1OIkVR656rnW0+s6JCA6SnmNfNJitSOvsjogoQd+QWQt6VKrmJjBhvoQ8ZSZ0Tqom7kKhsHserd/d3aJF0tPoNtscMn403a66y7eqvyy9IR0+EdYuC81SXkJiNbQTre9SqkM/tZmJius3IHqyvF1jpVTS/Pjwk/14dsmIXXLbgfghRHnfvFfYFQpErucqZKI3YvSdtGTaEhh4UE2U3fY/ElF0shZ3d0fkhxwwSTuzqyGeTCL+gwtDex6Csbp8s2pm5zBEeo5tTwCF3cFJKsKzMjeFcEcee6clmXZnZZebp1nsgPHHJz8slOGNKICSY6GRwPHbZYvPfDt4jjzO1V2N4/I9yuNNYjAh/QX2708NtfptLXu5Jum1nWHynTXX997ZtZtcUPeDH6+tEBlc/fWIFfaOuCQLiBZ9snqBkfQRPJHmXSkoaR3VLSwE2nPnkdLfjT7VktLfBSiqewT1OO+CcKt11OmiYgXjj1tmFtrT1jqRlF0dt1futHbmM4pVOt5+8VEFsnxl/Q/7pcOCcK1XFGAJgUnzvDa0iWtdTikvrpyncgwIXNulZizwqOZpksiTuIGYH7Y/CrRKw+KRS4zwA8OAxeXJkPIJ32VrKHDigWGZfefVLTNisJ+Na+zhVH+ubX1QsLgSPLjF1qri2maRJXSrVa357DouOqU/rHOostqPFZa+Avra8/0/Az8jnV3NovfEdbgjWB+7/Ytk2ZR+9nNu8KF2I2qmL4lKm3EzYFxdFBgtzbBZBoLDqN8cVA0JHSsoP4WOuMUVpIGo4/K15eQI3doOAcAmS8d7zUqeOGefHyzT8h3ofacY7DnDZWsadqVz/1iXvpdZrLXJn08XLp3PCMdMOW7/gOu1uKwD+VgqpUcDgqYv/VC5lgvyYP/Lw8G8UaJFuH52IfKe3GDgfdY//x6Q7HzIhe7VpvsnA7KnAsujv4tea5BhMmZvI7RKuNWdK5vcUGAB6+vUBPkBU0ePud4RPm3L5d3Jda9K8otbsU9J2nSZr361LpVLY/sfRMrOM28lZwghtdDQwUsb1yMmtyMmCcO++lM36hNVa0NpqzZ68wKTBdwTAQ/sjkYWwSn+cfQwWutDDw/d2LRPs9ZRjjs/ZnFms+JQCCY5bnsWbPLDMJA9CHQ7l8uF3z/tful1QtVb4fXfyFTDRj2UV1gZg2X1YGtuuDSaKCsdp/U7aEeKAdUHE/EbONN3eKJRiyfN73RBTECzIuwPbSSA7U176b1QYoBb4a/xDze2sjUy5ZdSv+oU2eCtrGSH0SAVGrhFzg6lyzfGCbcei6Kzzu184CAo69wP/UKSzyUftqQUETOc9nWUMpHjAgBaOKvzKoYdX6TqXgWUyE9Lbhye28vCPOwNTOTs3g6GOCOD8OU93fMC+cSNnKT5yKHr9n3aw+3vAlPXFI2lPV551ID1yVIrZGLomCfzmitgEXi5k2AUFJSsaf02EgVC+71A7U8vSwONjOfjA6ZogPJyDKVMKyjfBG+ye+VloX1eL6W49rb8zWhngjhQXYnwZqKoRp2UYeNifx64U6xfdTB0jHwN8h+YTKiCoZDnb4vz1c/pKXvBIrSPjJc5YPcoHogvS9z69PJMSAQxUch8a4Pfk4O9iIx7FOGEnlQdk+4j0+3bXnAFpECyYtvteHxks9YikrYzBqkVEpFrdnE9RuEupcJhIslPB9RetS1VVccRizWVwcJ2HGFycrEvXvR9gFb2KBBCRtzPVbQn5OPPY5W516Z6zc2dPELHfdxaRteA9hR43kyVTJ21d9DFZ4K/sqwTZC3ubXLozHhRTAkaXmJLom9IBlNjxMtL0dcbvPNrjmdfUsA8q86oa5yxSSnV0o/+ewify/hY0W8Dtjc4JgAKoleK0JJc7y0iMJJGphFByOlKhTQ/hKcnC5QspOi04uyuUL+gdsDwaeolzHolL4v5eHnFp5eD+6bdg+PxFTDAs0MSDihbASeB7kLkiRq4XnSiEPVpGAxXAdXR5BrqdjVLf+VbIVWSMt8nivw8kQSBbn9wa6ifzs7uCJeGefeSZtt5jasqp+Mx4udKbN/NBFngnKwxInu7ye61AL+16t2zXtfKRbS7Z1MlqkLzxzStkNDdqEQaRTUr7Uhe3d7j8hY4xrG1uwgshksaL7IWAi2wn9I4w4PJ4il5Uid22V9E68i3SxT7eIihdiQF4U1viw2awnB4jMGb7gOxwRYWE1zHz8EybfJoWu06e0gZY0UH/TCwVkiSOftIw16LM3qx87ZRZ7r7wErszakKGYmGZwCBGcIaX9baItzCVN6VCSaqfxWL04AHQqCJjj9evnlYN20nHwxUqUcOWeUM3ZP63ZQYJkNqUqxRFgLhx29fAuQcQFaIGsXe32vxqvvI8NtAgbhvq0nrvyB/D3+8Tfu4x7jwb5kSL0mSjlg52pZniOJ5+sWFSL7pg/q6c+slpasWt7i4zAvhn3a+uLdyCU3iMzJFnbwNfVDXKSm22ErU6fyv79lHyfFMvlP9HhXlXVNFxaFJeviv9xX7DPRu+1Da4aZTTcNt1nt/mMDNz85kS8Z/8VSYaag3fN64axWyI39hEjhwbNWwkmoQlkUfTO9nvt9i5w9/yLcKuunzYxu9O6972gsuCHqMpSteHvQSNec6s8s7z5xU68Z1Xb3Dt75txePiK+VHGr6n0HFRyjeVw/7k+l97p6hxov+vqs3138q3NMMceDcc/xH+YJNsxYgxw1FfyZP75+dh/lwkjHAZqW6uP8YnWXF3QRT2BviD+QtGWDwMu05I193FjbOUHy4eyFTcrbwWd/czMxePZBYlYWEg+F9AQkHly8/FlCkDzlR9EIceBIyctkdMf4QaMKD6by5EPVnXwDgLO4pnBMNQQfDF412CpYdb2ND1ejBKL5iXIfAkJWXTVwHbsmgMSrB0ywwf3ZHScXh70dMdg70vDWFFa0EXJZ8KL1QwtTOBk16asc2FdeRI6XjqeZ6Smrx6tBK8IJ7jRkaN2+iRFl56xMxhNfnfDNLTC/L12+ySn3AZWL/prqcjHDP3I2gSE6TzA6hwaoSo/nBh1Bky+9JmbtymcfEnJfP0CEqmjeYVycEIjjG+mWG49Oq+es0wSa6+Ge9RyVOz8/wxHz8AGitevuYGP4ARpBmLThVSvyj9i8JuaXKIk+OaAtzc8IF9nyL/jLhAO3Z+YQGm4vWXIktF1pPGObh1dYnJSgOLlYiTMRoE1e8Fo7oMQf4vPr7e3Pyi9IFfDdMXW/E13rD1IdhKEvOGr3+9AfTtWeNfayNqSL7vl3nmpMDiWFD+ddnvLsVq1YLnfrH8F75f/mwKba9r29vqFmXaf0t+pb/RtGjk+PXy57ARdLgGYxf8XUa11y147ldf+v3yi5LYk052tu9dbGnV4W5fK03ynxn+feKFJqt+AT082/9s2zTOqeu7br3f84OJi5jtb/TwomRH2xtQ28ap0TCfrzcsYOIiFvvbZZ4bU055vdnf54fDeXVhwXPRy6Aug/p/BKopUZ6cm5O5v8HXAlmuz02TOLPFbNhE5XBgUmJRkCy2lqUAnD00mlZRJAr/YOxLVYXqUWi69E4wNSMkjKnKJqnKkTRwFO2gMrku2nCklDeCbfC3Xt2M9mbk8JupZz+yfk8eBz5IesMmU7KqBz/lIOZyNgoIq+97Gjfku1bq0R2Tnr+Sb1SbObycGH7Naix1Cdej1KLxu+oTh1jc0d9305GSi8QUPNaE8wM4MyhO6Mwz+9qz8Ry3/TTRiBylXoqMOH/DxKX+uYL+f9fIdgfGSfE3YHvWx9lsOYJMgDaoQzKDs8Y87sD1JjQmlA9cPz8g5u7/xLyKOrS3AROAbt7/D9dh2a/PYo37BgX75BOrZKq2X/wAQfKwv3vSdtsc4WR2/HctaOEB2KbQ5KezA6SzLonS5DdouFbbKxrIZwgzNRTbUsdL6CX4G8yNSRyyP4RDgY0dhl9creKRUOwzO3m9TOLeW/dexFoZUoWP1gYdKxKbNFPB0bKvmhhqOUKqOO8hjlLH4bVJ+qnnL+OlGF21UhzErm0j4nYZOnG/KYfQZ1xR8uTOlp1lSn2eQSw5gIq0gyCAxgnwAhoZWjB7Knt2X4GqqiR8vHOr/JIcBa7VbmR6cU0LYybe8C5lfcIFT7hzb20twecQhskBc+/DSwApNRokl7H5rofgoh4BrhCLWbacanbIU8xUJW78Csnxz3DIeSdDTm2oFQGlBjEBUaYXV4tbNXSgnzzNRT9saDnspdkwmS2bE4306RQDpxo1YKjXwUFHbq4BbT2kTYeMtEDDL0mrCO2fnpKff4xPhwsfvLj1pwoJbwZTYVCqBEOIb+ttP09cJaM3nuzVYTz+Id6QfDxZfEvzJHxPuxFO8YnRvqbOqY1Ou8NkutSDvf32+FxRSr8ICBpaEBlk8DTkHqjJL+h02Olj8N2hWqUKCtGxQqrdsyQfJXGrElmBMaz+S7d/254mhCYcHn+vJeldgi4sQYeXMArjaRT4vu4Wl1RqOaa6VgiUVJPryy+F71NQkDsaAYNMzDjE7ugy9KKG/mb4xHg6i8w0Mh1PcqjtVYiOsdFZT6CY+JU30ijPtcHRchIsIbFuM6T/kwP861oQ5Wvgupl08TtG3FH76H2AFvwGdxRKenOUyWYgQ4LRpp+K8gfImQi1HUj00ds6EF+Ep7QU4cF+HSUwWMSqhBo8L3/dcjP1DSBP4wczvyg/mLqtG4LKZNqUhNhuXpxQbiASIyo+sTNfK8SAZ4Ti7/sI4BaU+77Zrpk8xQMiW/6Trf05LvvfNtHLjy0/tvzY/z+PdW72rmbUUPVmMh4LGjDrDWDxCQXEedsYqMHaR3cYvEoD+uHCPfG6bF42KBcxrp7iKBEuOBEVxSswHBqIOzygGnAGN+sT/yOQqqtsbrE5quezIUJUCRPs1lt0ayM+k8q7/9eQzJObF3I9vJs2N6q4pvwhrccQhsIz/v3i33+P7aIeP0ZzamjK7rPPBrkhUfwtQPAJNbU7Xyr6BahW4t/SY3qgi1sPiP9P28Cl/5e2gS/suMnbFj9tu/g2RfHeKEgV74ZF03o+mz287e3Oh0ts0fivhI7TscwWrO5MRpVghIvWib4l6gN6NkVC6m7waduslPaBG76ZXfVP1SXsl6DJd0KxKU2nQdx7fLYwbV560d2rYt85Ra7ojEPIaZAldxtLN3ABpVdAWiuW2ASKuG/H81xymkmA8iX2gfRslLkeD4zajEcusZFW7HtqmZRlUpZJ+e8gpfu5Zi3tSv1jon5E6NxITpA+78CLpRPRgMMcpOGBBtVUOLVqlndiRROVKyeG0pnSSiWTK2w6ZDs0J80WN3TEd0d4BbeqMN65k2jkRrfQQaWmCm8S+8M9VN9FQYgFDMcxK6bJG5AgLpOdPWCXJJTY5+M2bXGcTEb1sJFbewHVedGN4PEbgzynY66pfgNBStjed/CkP0lOR8vLghkyixER3/qH3xZ8eI6xTMhoGX16qFLB5SS+hBPEqKrOghqZ6saWkf8RkGqhib/bRX2slyRdlY+fxBQVIYgMsqtMyhKcXMPjJKEyYQ1LsWqTl5kpMhGdlm/gNQms0iXRhURTq/Z2B4hnNgSIGjA/PreKF1pP4vR0kGeOwkdtNHOS5LdMqOLwhaiKAngDnJshAyFMDF4uyri3Xc6ciVi7rXtmJkg3diYeQmGTap2SxT0PMRERSIhFBDKidiN1dClzvnUbVwIyzkpITKdVuE/KAcT1S9YgLCbIFVL8JtKPRDan6miR0ipq4CZiGxgbB+smx1Q6/Yxwkz5AFQcHqpK25FOTzmJYl7lMx9MUsBGOSxFKQY58lvFsbj8DZtDXqL6EbKbIc2WTnJa+bwd2W4NWMGw8Pv7CnRqiKZMz97jm73sCcmPo7Hxs38rEaXPXbmyP+cHuMKuakm0HEoXku5OuSKXtwpfLAvCENi5PZKoK9frjQsKQi9bYOzUAPLa3B3p59bsFQhJypRHjV/R6WtTb+eor67ZGx5SleM2CrgsBSeqlsoAWaInHlmCnXZwjzYpBdACYBCnT1HSlNsW/VYDMY+ada5nvru13bUlbvN6fmXCNm25hzr1y4yaEhhExLWUaWwMTrb1YbQdip81NnKQfRSYc4f+DUkYHoeimNyjcXNg9iBoB2d3kx3hFeMOWGZ+j4SpTB02Q/h0R49mKNAfnBxs6KkSsSJ3BCPG7+cYovf6UN/glXL0Ej6XgESWlT+o33BG4NCFhqxqab0/lC7dT4hLMoZZjTqFtfQbgMGf+tZSKoaTLQx1kGAWu3o7ynKXSr6VpuWf4h9UG34JkCsl0w3E0WmmoRQCMWa6Hk0pumDmvteEJYU43olaUOrnU6puTeavHXwHjljg78pMxWeKQ2w2nNVy1jOjVOtG7ZEzzw64tsfGSmXudSwqEYDmfqDimnlNbi78NnljiRIkH8dyhz0bGkS2ZbMPpZ/OPyEGTwoqXJFCOR6C/Zs4BLgcFABG1PYXkpZTrJk+5dr3VnX2XEie0o9sKKeWQMRcuM5/L1ekTMJg+e4a8WlWna+pWaAh+8c0ZusUlXjkCqgOyojz1c0eMZKMDo1FSbg1YYOTMoN4fslCzpczyeyOeWQ6IRvJOAn5sUkDJkLAUKOD0uPpIWrfwUtMheNP1CAJo1675JItzOFeCYGBRM3yv0VLH07R5qEPS5cldvll6urQGCWoGiWeCLR9saeqcehuqueTKYnhTcY3G3HN9cCtGk+/KAKnNDFgTlkIUUiNV+BRj8P+AlzoF9ZXQ0vTQekLoFEFoRyoi6t1rrrWcaVEU925Yvw7Y4bqUcIyk/HfJ6TIpy6Qsk7JMyv82KXlCIBjBOQbLmcf2/4eEXo3W25Kde0H43BLHDz7sIUI2SVpHJSwR+6eFTgy9PG4osN928bOU524Oa10RflDXsMRaLHQZZ0/uvL3y1hLHzPc/h2aYChz3IC3hjJQyIyr3cOmzWsLD3XqvbXVv5U41yBInYSWINS43hR8Y5izBSKspmZy/+CTTKpZIoBKG3XZbChy/bbPESdqcsKRXDy4IW7gsIRANUFX0/ZU7X+QucZT1lS7+JJe9SoVLlHlIlWhzGz7JD8cXz95enMwk7+Gydxn+ZfiX4V+Gfxn+ZfiX4V+Gfxn+ZfiX4V+Gfxn+ZfiX4V+Gfxn+ZfiX4V+Gfxn+ZfiX4V+Gfxn+ZfiX4V+Gfxn+ZfiX4V+Gfxn+Zfj/C+CvZVGCjuqyPo9RXmDIRPKk4CS/4x6cs+OClilf+5WGYOff9hDOyxRxBcLzS+vRik/Dhzf7coH93H00FPvh++CMnjpeX7LQqeea2zNiK7dxuVAjGZ+1hvbY8yiC9x5c8JOumOfqjPmN0kTscNbCVqrh0r/1C/jeNIBvTM0hYlsIYQvfiZ/ar+L2/dbH5Hs7hlXtnsVHLPFWlnqITIOFH37wNPy1R8D3RgGC+fUelKu92nH8aT8P2PM/NIzdK6uzd5oZxl744e2433q//ej4ULw+ptTs7LDMBo+fBzy96teOC9/aLuh+cudMu6/OOvVr994VqxR4vDvL77gU78wOCeqZrtn302PW/v+ZDddPtd+/OZpX+9Nn0f95Recver8A/+3xcyffUsHfXn78/uJk3X4Ru9wTAQ9za0dbflvQosLgYZ9MmxsrAuqzRo4C9efaUHL6H6NEZeQixjF580i8JEpVzle3T/yYIuqvueaFzzLe1J3NDLsCbTUH2rQak6dQ7A+oY9C2CrbWfVnECMuVXDFaGbq/aWauAxs5c8l95lLe2t0EvTBaKBnS3wEUKnTW8F6Ih/++j5Mtqu6UrbMB0dFpibjSgDf6OOQ+Yu0/uzFPBq6N9T8kztHPJdMSjsK8Hojdk9SUCynTQiM577YbhMUTzXHscSJ7fLDFnT3JQLLSsbPp9UFMXFAvLJJJBmI/uKB7s9R7no9e2ugWmkPPmm317bOdH5raQLZ6o5H5mM6ET6X3wzoqxqfCnx1CzXeG7wIyB1aLDhdOlWWGU991V409I3eyaysoUEro3hPf3910OFfbfouNtmgvxzEJVCbhvYwq7vQt39c95EpKDUZe1ht5c0MjmQDTcAXtU0L3M+D9IRoJNd5MBZTupB55K39CEf4fbX3EwOrIgfdYdAYxrUcz/gGcX/qvqSxmc1b1LOeBP/8GSmV8T+SHuMgP3kKS+MY0rX240mFFFxOtFyuvznAKhsfTrtI7A6HAYTlzF38XY4fCR/Y1KWMvXe3l8BSsb5lIleuV791L5KVuZIaSEk5up6nAOh82P9jSmI3SySRnBs0mrwftht/u0Apce/Q9PW2m8Z+97IjDyeI66kmW3mCBSO2w03nvb+C9xmtPtK28bIftvCI2eJBZZcnsCRB3aoRKcpI+5ur5qgidJD817rkj8aTubByO13ASuM64G5ODHK9BVcSWrfrQC07wD8zMi0ZWdTafby5URoH7GZez1EdxX0XKVpCkt64IMtE5rx7wpojBlaFZUmXfw/rs8rWg4FqNgJ5oxMmPYhKD0+Ybk/QOB3v3uqb4qXY46IuqD6IQRavupw2Uv90gfqi0eOvThCHac2N+obG3kgHDz3ODCDam9D6zXnett+G7VMY7w2FotrX2vondwWddH3GxraiiFvWEQvKHE752ifaU79MZ3LS9VxJ1suVcI9ytR1sVjk0ucGqkRCNvGZkqT2QbmeaHFvUbeLL4G99VFsy5T74DQKuAH/GZVVLe+dunW+TJDh8x9DOnmXbWZ54dirCIoJJf4h9NzwSSKYWR8YF6pihycL+G8/T5qjnQ9/eRST6CGlhV3ByDUPBv7xtqruhcJElRybm04l2wEU5WAIDvm7+tZyR+poFyAFnFeoIIMMLtUIhGtnCqp9pFa6rmntQMQ2SsYEw2lcOeuH65AD9Ir2LduNc3+vzLDBxA2uxzFRSLUDnd288dv+OMAW37ifJRzPkqefL6aGTo4eZcRlu8mEKfP/maZnRvOOhtpn8SbTLZJ7QEhkLOzE0Wte3qVwA7DofueDGp2lbCaIovKmX0+JGJNWY4bYXyGpQ5sCWm7yqtCjtfFacKG1wbh3YLHykOmayd1jtjb1DB0E0Ca+P69rvM3T/mjHpFqczaMZrt9rVJ24mB2eGs/hprqD2WOF2bpbK5hkrtJjJmiQi2nSdu1VpQO7ZEdS18oqxHd4tzKL03stncnMBybElTM0tuY586zGR0Zvm9neqUgbJXn3yt/fQSPXJ7C5puEi9ONOe3VDl96glu8rk+Gt8Qlup5kF+sBdzOvTDbBXq5Et0K39U/PnUNP3k7GslzCwYwir97REc5K4vVlUU5Fej8nsFkak07kPiy9vdn4jHsyvJywRZ8ybRWb2SXqvPoP1Zf1vBJw5pl/47OrA3ZiD8N+DcRf8aSARlxl9W11TTCqYR4N5icrzyLyH+R4wZ64XZsQ7mqQTmhfNpygN6CeGFaQM7eTOuKTrTDCol2B2Be3YXDZ09kqbzzI6cSXdfKksqEtAisg8kFaLlGcEufWcRjYmgvWjcV6vkswPLW3B2AQZ1bBKU05P1HGgcf7K071aqhSfaKe1qpOd4bnnED2AcxoDlYCUi9McLxWq/FJ2+fSntc1Nj7EN2jynG8a3eq8YuU+AgGTuXYge/4sgBV4T1UQ9r8+CR9RnZSEzGliR0OeQgeTihqpN6kyOCDcbhKLxem5rxOdypqfNYLpptagRvCUNRx5xs6yPutXIN65aYTe9DnkUX4MPIYTYeWS2a039Xr66l2j5UnpxrhpA6Vu9NXWd56X/gqF9iq8me89UDv+ouhzc2TZGjWfG/bYXbqPfPNJnsuCG3oxofjHZhVO5vi/f2BNOnAKbRd2eggvRJL1cVmun9xIhpi1CtnRqhgPO5W+FHMvhuo/kEreAM1hZKRg2ug3le/z5KrYOvlU7YGbjF671SWmdha2d6BEbEjhYzO+Lk7s2vh49dFMWekgC39Ogqv41F2qJSDb2dk2df8u+cjP/csKXBLL5leNxK8bo+IzPwWqZEz8/HN85XAczmRoYX1KJWgiAmwrEMJwp4foDLr3q606X2fGjhPLpDB+uY8Q3wGEt2ZpIIDyLLk10odAR11Z5++jUYOUePF95fI1qlccJCDjjPqy4pLeilieJwZMzC4mV+vyiaYqN1DbYLAKTM2RrjKqXIw6V8ygyD1Ln9Vul3/ELR4GFKEWrPZMY7XgGWTpdQN2qZ3GOCZAPRB5oCe5l9BCR/Pog8wi/VSLwY5VlkmY9arha8GjFESryaZSVQ+N7fgsjK4P/1bI3t7wXDm9WtgPpMeRXHssOxaEGkMwWvPV+gq7Gxk2pNdLKKylcuemiBcre2wXlTdWUzRJc2IaGQF1Q5fFkPuDBx5KK9w+vQbX3gVN7y5appy8ES1YFigv8eeVKhBBVq1tPPIk/J8V2gyZBxzUKLm+bz36Tf1lFrNr65qoFBk/MaDItRJ7Frcxf36zobiaw1a5BWUyBS4bDu4m5AE1olEpzDKEu+xdrcrzdnq+DBe5wiAaJ13BSksPdKYs6qKI/Wh36ClTFXvIAbmYmtk2mvWfkeebJFMU+VMqn7u1yvYMKlRK1XukxhQbQpxX5exFlTG3m8WMXUndTejb02bXE8uuiijO+Gvaa2ymw7v995gvEkfoz9O/eIhxjSKp3UIiuVZc/CCmr980v1U+y30lWYwEqGzOsczttfKpcwODZ8tP7jWkISl+Cg6q8bph6xzVlKtZIOfWOmyg99CbuUEe+cXna9Jq4BxrS46SQjE5mweUtmyO+vvvS/0jo5iwGUfS3oU/hHKR+nPfRg0Bs69GKwHsj9W6fdz2AxgJBOPYJ5AGpLnIg+5zeluDgkhvg0I9i4BO2vkCouZCoHuhslF5Dbnum5G9t+ClNr5f+1/uHmmbrV+8ViNYvtUQyf8BZcGTnjTXLZiwDFsZklQTcm2CeisUhqX5DHs+NUbOYGzTRn+lWIdB+LKEitr9njXKIDHmC1ouBm8HbHOp4bsMwa70VOPs4NXl3iTs7cV1c6NDuZEjuasF7fjf22TBZzvxAfiGjq1lJxDyXur5r0HOkUf0Y3pr9tLp9UDdPorNR26H45UAh84G+EeeZaoJOQQQtLxkNGMlpBBt1gApWZPoERfoJ5b+XxY41f9Kd/7sRdKPL8GRKhpe4dhNPlhjQs5p5oVgxwqe7sgI9T8kNn5QVCy48QDLfrLa1Ds6nLNm6ibu1ZlTHs5vklCFl+dHspWzPNQCHZnthKZrV1iYEDgNwJjPhNIGHJ/3xke1jy5zgCVXU9hOu+t2QNwq0X61KzyZh1L0eN7mo0C6wU6PhbSIPVTXLO5Pq0gvPItcce3hOjkwD0g60PBU2TBrT9yuH7JufhU1R9WNSXesoElt6TVI8fgb8sisT0Pye20nGAtVeDUZMj76STktLm5k594EcgvSK3fLfJVYUTNBQdx74sJBd0yVa7JGCGQW+jgpXQ0MqMnATJeBmS1AfWYNCCHNsjrOw1bbxdjMBNjUBG25irx1d74bcFEUfSQek6kmqrNhI2nKYxY2jw3SXWm3qjw3WTCvK2/ccPxmgafMfXd9UgbVWLVns5KytRoKLb3azRiiKsbK8LWzhOf4ama6rP6G/9soBaon2ChD3p59fWtKLk13NkQKevd0FB7paX6qOM0NZfCxI+Kq6qf3HIQmRh+69/2B/bM9XLlRRvX9oSlquacnK4JePBKDjG+dY0EwDggXx4s7t2QHoqL8Mqvvxx6ljNXxJl7/7iGNnC2tYj5rEgmcgQdeThe3SG+LXr7Flxw8uPhuBZFI9MIR5P0ZLPRnj7P/ewet7yOwP5wV1I7uVd4TXs5XrTDpmc98HiyOApSA373Gtz1MK6HNfnd8AZ8MbzBPt6IrKpUmvP52lR8GBpFnsriMAvFFE7N1nEj010vsvNSDGgSBpApnHpL8tZrudNWiTPdZy1Ox81eBc6K896l6r4l62wQWh5owGDJjQRHUEi5jNz4W+JjmtB/8/6JIBIf9rwGj7HbB4/mdWWGn9azKp8fSv2a6uwUgc29yqoN8cTZyZZHrs6g0I/CSBJVxlzPMspSlwt7d5XadQUyOrR1zHUzD84/P+fjVtU3JtpF+zpnxfgGJ7OV1I1QiHKDsNLzSRUsp00mb8hakl6dVwfRrSrQQN+Lnw1otwjvhVbGztbOhxxF7BgBpMQ+0tyH/lv3IzpVN36751qUPDmyFh/H/asCnfqJrV08rdc3z7a6FfQ3HjOt9XYC7fatbT7o43QRgmVHRUPssR3T/2YV7Kf/myVOmOKma0G7DQPftJibSyk34d2cNhQddKc+c8AejUWnImUvCIFGY5CdkL9YxnsnwGOrM/GDaIyKwlcCL0RVcX31VWuWDqk0A9HyplSXMIqnMaeIQWxCra2yqor2ZI49qqZr2J3Z6F4tcaKBU+RutyGIDkDEvnFXAWi8EPN+vRpA21QxCryMriYQuCG8u8Xuk4a40G+1pYHdkQZ5bL1P16aCHLHvZO6hKt8xpgv2UyJPNrvm+9npGqHz2yPpj7NqwlAx41nuLAxwHlNPZfVR14AEubEuN37FptPhKuECewxYrwzgY69Lwsc8YAg8/DRrYEqL+ajEp4GC/OouGYJecRGNMh+dCADqGszQTpxLC7kgVIYmE/RGHhrBta73lE6g7xsYcKYMEKGc+X4EJE0cTE6zaLtSMw9MOsUe8JcrupTndwxCaB0b101aHfSEcW/4W3acKvhwY/pOpfc3oG6gjbLnM+GHZXe7nmtluhxaDVDY2vLHRJ47a3RLnzIZjZhFE2MBP2yuzTkwa+DnCg+baLhr35V/5zm93uyXlR/ip8bNjZGtd8nZ/RIj8gpWLqV3ww5veQR+lFcKgYtbwGbqgfoNqXMz1LlsJSzdHxs8dfZihWX8HT7XuecnZJQXVBIy9qm91J26FnYyeHd4f5HBVA1Guamp90kTOCtiorJ+tcHME2OmY/uQL0wlcPNst26w5d+/VH5MVkUj37jvBtAOf0pjffT8uTBUofq56KFjvlRlqg99ru38kZeAn2o8rwTl5gghteCtyq2/FpouROVpigFwxrxG028MrA//veca369fRrS1PvQDgj2M4Acc0/z1M+mK8FVXPXXPzfSLVoH+cbpm+esNhV2G3htpEAnvBjw3EUa4wyfPPheY7oTV//K1TGrWYN73P9GsksXdZyZCsBG872fg31Qmof7bl0qt4lJ80FuyBcVZzaB0VSg9xKSt4P47fNDKpPCAR/T/AlBLAwQUAAIACADbpPRIuOq3cEkAAABqAAAAGwAAAHVuaXZlcnNhbC91bml2ZXJzYWwucG5nLnhtbLOxr8jNUShLLSrOzM+zVTLUM1Cyt+PlsikoSi3LTC1XqACKGekZQICSQiUqtzwzpSTDVsncHEksIzUzPaPEVsnU3BIuqA80EgBQSwECAAAUAAIACADapPRIFQ6tKGQEAAAHEQAAHQAAAAAAAAABAAAAAAAAAAAAdW5pdmVyc2FsL2NvbW1vbl9tZXNzYWdlcy5sbmdQSwECAAAUAAIACADapPRI4pBfM/UEAADeEAAALgAAAAAAAAABAAAAAACfBAAAdW5pdmVyc2FsL2N1c3RvbV9wcmVzZXRzLzAvY29tbW9uX21lc3NhZ2VzLmxuZ1BLAQIAABQAAgAIANqk9Eika75cBgUAANgQAAAuAAAAAAAAAAEAAAAAAOAJAAB1bml2ZXJzYWwvY3VzdG9tX3ByZXNldHMvMS9jb21tb25fbWVzc2FnZXMubG5nUEsBAgAAFAACAAgA2qT0SBh3p4QHBQAA3hAAAC4AAAAAAAAAAQAAAAAAMg8AAHVuaXZlcnNhbC9jdXN0b21fcHJlc2V0cy8yL2NvbW1vbl9tZXNzYWdlcy5sbmdQSwECAAAUAAIACADapPRIqok5BfEDAAAsEQAAJwAAAAAAAAABAAAAAACFFAAAdW5pdmVyc2FsL2ZsYXNoX3B1Ymxpc2hpbmdfc2V0dGluZ3MueG1sUEsBAgAAFAACAAgA2qT0SCyqiduxAgAAVAoAACEAAAAAAAAAAQAAAAAAuxgAAHVuaXZlcnNhbC9mbGFzaF9za2luX3NldHRpbmdzLnhtbFBLAQIAABQAAgAIANqk9EiYwI4lxwMAAD0QAAAmAAAAAAAAAAEAAAAAAKsbAAB1bml2ZXJzYWwvaHRtbF9wdWJsaXNoaW5nX3NldHRpbmdzLnhtbFBLAQIAABQAAgAIANqk9Ej4YrFrhAEAAP8FAAAfAAAAAAAAAAEAAAAAALYfAAB1bml2ZXJzYWwvaHRtbF9za2luX3NldHRpbmdzLmpzUEsBAgAAFAACAAgA2qT0SHTznTAtAQAAPgMAABoAAAAAAAAAAQAAAAAAdyEAAHVuaXZlcnNhbC9pMThuX3ByZXNldHMueG1sUEsBAgAAFAACAAgA2qT0SJtte1tgAAAAZQAAABwAAAAAAAAAAQAAAAAA3CIAAHVuaXZlcnNhbC9sb2NhbF9zZXR0aW5ncy54bWxQSwECAAAUAAIACABElFdHI7RO+/sCAACwCAAAFAAAAAAAAAABAAAAAAB2IwAAdW5pdmVyc2FsL3BsYXllci54bWxQSwECAAAUAAIACADapPRIEy58ac0NAABgZAAAKQAAAAAAAAABAAAAAACjJgAAdW5pdmVyc2FsL3NraW5fY3VzdG9taXphdGlvbl9zZXR0aW5ncy54bWxQSwECAAAUAAIACADbpPRILoBvDoQrAABkawAAFwAAAAAAAAAAAAAAAAC3NAAAdW5pdmVyc2FsL3VuaXZlcnNhbC5wbmdQSwECAAAUAAIACADbpPRIuOq3cEkAAABqAAAAGwAAAAAAAAABAAAAAABwYAAAdW5pdmVyc2FsL3VuaXZlcnNhbC5wbmcueG1sUEsFBgAAAAAOAA4AXQQAAPJgAAAAAA=="/>
  <p:tag name="ISPRING_SCORM_ENDPOINT" val="&lt;endpoint&gt;&lt;enable&gt;0&lt;/enable&gt;&lt;lrs&gt;http://&lt;/lrs&gt;&lt;auth&gt;0&lt;/auth&gt;&lt;login&gt;&lt;/login&gt;&lt;password&gt;&lt;/password&gt;&lt;key&gt;&lt;/key&gt;&lt;name&gt;&lt;/name&gt;&lt;email&gt;&lt;/email&gt;&lt;/endpoint&gt;&#10;"/>
  <p:tag name="ISPRING_PRESENTATION_TITLE" val="商务风商业活动策划方案书PPT模板"/>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tlgims53">
      <a:majorFont>
        <a:latin typeface="字魂105号-简雅黑" panose="020F0302020204030204"/>
        <a:ea typeface="字魂105号-简雅黑"/>
        <a:cs typeface=""/>
      </a:majorFont>
      <a:minorFont>
        <a:latin typeface="字魂105号-简雅黑" panose="020F0502020204030204"/>
        <a:ea typeface="字魂105号-简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427</TotalTime>
  <Words>1288</Words>
  <Application>Microsoft Office PowerPoint</Application>
  <PresentationFormat>宽屏</PresentationFormat>
  <Paragraphs>55</Paragraphs>
  <Slides>7</Slides>
  <Notes>7</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7</vt:i4>
      </vt:variant>
    </vt:vector>
  </HeadingPairs>
  <TitlesOfParts>
    <vt:vector size="14" baseType="lpstr">
      <vt:lpstr>inherit</vt:lpstr>
      <vt:lpstr>字魂105号-简雅黑</vt:lpstr>
      <vt:lpstr>var(--font-family-sans-serif)</vt:lpstr>
      <vt:lpstr>PT Serif</vt:lpstr>
      <vt:lpstr>Arial</vt:lpstr>
      <vt:lpstr>等线</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商务风商业活动策划方案书PPT模板</dc:title>
  <dc:creator>QQ158698815</dc:creator>
  <cp:keywords>QQ158698815</cp:keywords>
  <cp:lastModifiedBy>1923299134@qq.com</cp:lastModifiedBy>
  <cp:revision>84</cp:revision>
  <dcterms:created xsi:type="dcterms:W3CDTF">2016-06-29T05:42:32Z</dcterms:created>
  <dcterms:modified xsi:type="dcterms:W3CDTF">2023-12-17T12:50:33Z</dcterms:modified>
</cp:coreProperties>
</file>